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8" r:id="rId1"/>
  </p:sldMasterIdLst>
  <p:notesMasterIdLst>
    <p:notesMasterId r:id="rId9"/>
  </p:notesMasterIdLst>
  <p:sldIdLst>
    <p:sldId id="270" r:id="rId2"/>
    <p:sldId id="300" r:id="rId3"/>
    <p:sldId id="307" r:id="rId4"/>
    <p:sldId id="329" r:id="rId5"/>
    <p:sldId id="308" r:id="rId6"/>
    <p:sldId id="314" r:id="rId7"/>
    <p:sldId id="287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696"/>
    <a:srgbClr val="E25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5D7F64-D30C-47A5-B15E-9EF93B30ED64}" type="datetimeFigureOut">
              <a:rPr lang="ru-RU"/>
              <a:pPr>
                <a:defRPr/>
              </a:pPr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E45BC2F-781B-4F71-9A07-7F4E70B028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A18A1B-1EFC-4E7D-91B8-3DC698D469B5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5C5D86-A6EA-453C-8F98-A684596BB8EF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FA36B-1A91-4447-A0D6-B89BEA4F76A5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5E92F-3EB2-4A06-AF12-02DB1AE4D94E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F1928-123F-4468-A370-B16C1DA0BDAF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4BAA1-B5E6-4C16-8C7F-A005BE051D2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F3227-5F01-47BA-8EFE-795C92785F69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41B9D-0C62-4C0A-9809-57595A23ACFD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5BF1D-6746-4CD7-BB2F-AF2C125A0317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E8E3E-FCED-46E9-A2F6-B0749FB12C7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F4CE9-7B8E-40CC-AE27-776EF37D027E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2515A-B8C4-46E7-A147-CFA0D29184B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E1841-8C80-40CD-B8E2-CEBFCE8B87F3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524F0-9D30-4F00-9E50-7F3627BD0CA5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99A05-7425-48DD-9E1D-DC4404DAD15E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52C58-D93A-4D72-AAB0-1D88F50337E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35B29-A923-46B2-A296-B4A65A6C9126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1CD53-B518-47ED-ACB9-2FAD027AE22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58F810-AC8B-468E-80A1-887A1C0CBA6D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0B3E8-33AD-4754-A8BA-33ED18BA75C7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95F19-6825-48CE-8A33-9C4E66F46BD6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24013-9402-4AF2-BC33-7565D477938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E21EE9-A76A-4F03-A8BB-179B6AB3B6FC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30DBE-86C2-49AF-B6C9-92F11D6549A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97A394-C9D7-4FF8-B277-E727F1B446B6}" type="datetime1">
              <a:rPr lang="en-US" smtClean="0"/>
              <a:pPr>
                <a:defRPr/>
              </a:pPr>
              <a:t>1/17/2024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5FEFCC-84AA-4981-A6B6-8E53F4BEDD6C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/>
        </p:nvSpPr>
        <p:spPr>
          <a:xfrm>
            <a:off x="1116013" y="1692269"/>
            <a:ext cx="6911975" cy="3168650"/>
          </a:xfrm>
          <a:prstGeom prst="rect">
            <a:avLst/>
          </a:prstGeom>
        </p:spPr>
        <p:txBody>
          <a:bodyPr anchor="ctr"/>
          <a:lstStyle/>
          <a:p>
            <a:pPr algn="ctr" defTabSz="914354" eaLnBrk="1" fontAlgn="auto" hangingPunct="1"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82583" y="2051221"/>
            <a:ext cx="6667533" cy="261437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200" b="1" cap="none" spc="50" dirty="0" smtClean="0">
                <a:ln w="11430">
                  <a:solidFill>
                    <a:srgbClr val="E25B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 изменениях в порядке выдачи аттестатов о среднем общем образовании и ученических медалей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200" b="1" cap="none" spc="50" dirty="0" smtClean="0">
                <a:ln w="11430">
                  <a:solidFill>
                    <a:srgbClr val="E25B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2024 году</a:t>
            </a:r>
          </a:p>
          <a:p>
            <a:pPr fontAlgn="auto">
              <a:spcAft>
                <a:spcPts val="0"/>
              </a:spcAft>
              <a:defRPr/>
            </a:pPr>
            <a:endParaRPr lang="ru-RU" sz="2800" b="1" cap="none" spc="50" dirty="0" smtClean="0">
              <a:ln w="11430">
                <a:solidFill>
                  <a:srgbClr val="E25B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800" b="1" cap="none" spc="50" dirty="0">
              <a:ln w="11430">
                <a:solidFill>
                  <a:srgbClr val="E25B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16931"/>
            <a:ext cx="9144000" cy="101598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9" name="Рисунок 7" descr="Флаг и герб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16488" cy="15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Прямоугольник 13"/>
          <p:cNvSpPr>
            <a:spLocks noChangeArrowheads="1"/>
          </p:cNvSpPr>
          <p:nvPr/>
        </p:nvSpPr>
        <p:spPr bwMode="auto">
          <a:xfrm>
            <a:off x="4375622" y="4951242"/>
            <a:ext cx="4486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 b="1" dirty="0" err="1">
                <a:solidFill>
                  <a:srgbClr val="002060"/>
                </a:solidFill>
              </a:rPr>
              <a:t>Сараева</a:t>
            </a:r>
            <a:r>
              <a:rPr lang="ru-RU" altLang="ru-RU" sz="1600" b="1" dirty="0">
                <a:solidFill>
                  <a:srgbClr val="002060"/>
                </a:solidFill>
              </a:rPr>
              <a:t> Р.С.,</a:t>
            </a:r>
            <a:br>
              <a:rPr lang="ru-RU" altLang="ru-RU" sz="1600" b="1" dirty="0">
                <a:solidFill>
                  <a:srgbClr val="002060"/>
                </a:solidFill>
              </a:rPr>
            </a:br>
            <a:r>
              <a:rPr lang="ru-RU" altLang="ru-RU" sz="1600" b="1" dirty="0">
                <a:solidFill>
                  <a:srgbClr val="002060"/>
                </a:solidFill>
              </a:rPr>
              <a:t>ведущий консультант отдела общего </a:t>
            </a:r>
          </a:p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</a:rPr>
              <a:t>и дополнительного образования </a:t>
            </a:r>
          </a:p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</a:rPr>
              <a:t>министерства образования </a:t>
            </a:r>
          </a:p>
          <a:p>
            <a:pPr eaLnBrk="1" hangingPunct="1"/>
            <a:r>
              <a:rPr lang="ru-RU" altLang="ru-RU" sz="1600" b="1" dirty="0">
                <a:solidFill>
                  <a:srgbClr val="002060"/>
                </a:solidFill>
              </a:rPr>
              <a:t>Кировской области</a:t>
            </a:r>
            <a:endParaRPr lang="ru-RU" altLang="ru-RU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Нормативные правовые акты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2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79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3087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48281" y="1178010"/>
          <a:ext cx="8872152" cy="5394427"/>
        </p:xfrm>
        <a:graphic>
          <a:graphicData uri="http://schemas.openxmlformats.org/drawingml/2006/table">
            <a:tbl>
              <a:tblPr/>
              <a:tblGrid>
                <a:gridCol w="1013254"/>
                <a:gridCol w="3916378"/>
                <a:gridCol w="3942520"/>
              </a:tblGrid>
              <a:tr h="247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2022/2023 учебный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2023/2024 учебный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1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ГИА-9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Рособрнадзора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от 07.11.2018 № 189/1513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«Об утверждении Порядка проведения государственной итоговой аттестации по образовательным программам основного общего образования»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Рособрнадзора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от 04.04.2023 № 232/551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«Об утверждении Порядка проведения государственной итоговой аттестации по образовательным программам основного общего образования»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23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ГИА-11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Рособрнадзора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от 07.11.2018 № 190/1512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«Об утверждении Порядка проведения государственной итоговой аттестации по образовательным программам среднего общего образования»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Рособрнадзора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от 04.04.2023 № 233/552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«Об утверждении Порядка проведения государственной итоговой аттестации по образовательным программам среднего общего образования»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41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Аттестаты-9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приказ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от 05.10.2020 № 545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«Об утверждении образцов и описаний аттестатов об основном общем и среднем общем образовании и приложений к ним»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от 05.10.2020 № 546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«Об утверждении Порядка заполнения, учета и выдачи аттестатов об основном общем и среднем общем образовании и их дубликатов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приказ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kern="120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от 05.10.2020 № 545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«Об утверждении образцов и описаний аттестатов об основном общем и среднем общем образовании и приложений к ним»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от 05.10.2020 № 546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Порядка заполнения, учета и выдачи аттестатов об основном общем и среднем общем образовании и их дубликатов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067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Аттестаты-11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приказ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от 05.10.2020 № 545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«Об утверждении образцов и описаний аттестатов об основном общем и среднем общем образовании и приложений к ним»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от 05.10.2020 № 546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Порядка заполнения, учета и выдачи аттестатов об основном общем и среднем общем образовании и их дубликатов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приказ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kern="120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от 05.10.2020 № 545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«Об утверждении образцов и описаний аттестатов об основном общем и среднем общем образовании и приложений к ним» </a:t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(в редакции приказа от 31.10.2023 № 813)</a:t>
                      </a:r>
                      <a:endParaRPr lang="ru-RU" sz="11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от 05.10.2020 № 546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Порядка заполнения, учета и выдачи аттестатов об основном общем и среднем общем образовании и их дубликатов»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(в редакции приказа от 16.11.2023 № 867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754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Федеральная медаль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Минобрнауки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от 23.06.2014 № 685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Порядка выдачи медали «За особые успехи в учении»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от 16.09.2020 № 499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образца и описания медали «За особые успехи в учении»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от 29.09.2023 № 730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Порядка и условий выдачи медалей «За особые успехи в учении» 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II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степеней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приказ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Минпросвещения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России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от 29.09.2023 № 729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«Об утверждении образцов и описаний медалей «За особые успехи в учении» 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II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степеней»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26716" cy="10620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Изменения в порядке проведения ГИА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7424CA2D-FB2C-4C46-8862-D6D67844D206}" type="slidenum">
              <a:rPr lang="en-US" altLang="ru-RU">
                <a:solidFill>
                  <a:srgbClr val="0070C0"/>
                </a:solidFill>
              </a:rPr>
              <a:pPr/>
              <a:t>3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0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4110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115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4112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6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7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8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9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56519" y="1219199"/>
          <a:ext cx="8855676" cy="4003590"/>
        </p:xfrm>
        <a:graphic>
          <a:graphicData uri="http://schemas.openxmlformats.org/drawingml/2006/table">
            <a:tbl>
              <a:tblPr/>
              <a:tblGrid>
                <a:gridCol w="1078711"/>
                <a:gridCol w="3803808"/>
                <a:gridCol w="3973157"/>
              </a:tblGrid>
              <a:tr h="285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2022/2023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2023/2024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592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ГИА-9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ГИА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 форме ОГЭ и (или) ГВЭ включает в себя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2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4 экзамена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по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русскому языку и математике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2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2 учебным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предметам </a:t>
                      </a:r>
                      <a:r>
                        <a:rPr lang="ru-RU" sz="12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по выбору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(физика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химия, биология, литература, география, история, обществознание, иностранные языки (английский, французский, немецкий и испанский), информатика и информационно-коммуникационные технологии (ИКТ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)).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ГИА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 форме ОГЭ и (или) ГВЭ включает в себя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экзамена: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по </a:t>
                      </a:r>
                      <a:r>
                        <a:rPr lang="ru-RU" sz="1200" b="1" kern="120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русскому языку и математике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 2 учебным предметам по выбору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(биология, география, иностранные языки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(английский, испанский, немецкий и французский),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информатика, история, литература, обществознание, физика, химия).</a:t>
                      </a: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25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ГИА-11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ГИА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проводится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по русскому языку и математике, а также по следующим учебным предметам</a:t>
                      </a:r>
                      <a:r>
                        <a:rPr lang="ru-RU" sz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литература, физика, химия, биология, география, история, обществознание, иностранные языки (английский, немецкий, французский, испанский и китайский), информатика и информационно-коммуникационные технологии (ИКТ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которые обучающиеся, экстерны сдают на добровольной основе по своему выбору для предоставления результатов ЕГЭ при приеме на обучение по программам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бакалавриата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программам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специалитета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ГИА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 форме ЕГЭ и (или) ГВЭ проводится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по русскому языку и математике.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Экзамены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 форме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ЕГЭ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по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другим учебным предметам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биология, география, иностранные языки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(английский, испанский, китайский, немецкий и французский),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информатика, история, литература, обществознание, физика, химия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участники ГИА сдают на добровольной основе по своему выбору для предоставления результатов ЕГЭ при приеме на обучение по программам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бакалавриата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программам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специалитета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332" marR="44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26716" cy="10620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Изменения в порядке выдачи аттестата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среднем общем образовании с отличием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7424CA2D-FB2C-4C46-8862-D6D67844D206}" type="slidenum">
              <a:rPr lang="en-US" altLang="ru-RU">
                <a:solidFill>
                  <a:srgbClr val="0070C0"/>
                </a:solidFill>
              </a:rPr>
              <a:pPr/>
              <a:t>4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115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4112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5" name="Прямоугольник 29"/>
          <p:cNvSpPr>
            <a:spLocks noChangeArrowheads="1"/>
          </p:cNvSpPr>
          <p:nvPr/>
        </p:nvSpPr>
        <p:spPr bwMode="auto">
          <a:xfrm>
            <a:off x="115330" y="1120347"/>
            <a:ext cx="88968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spcAft>
                <a:spcPts val="1200"/>
              </a:spcAft>
            </a:pPr>
            <a:r>
              <a:rPr lang="ru-RU" altLang="ru-RU" sz="1600" dirty="0" smtClean="0">
                <a:latin typeface="Calibri" pitchFamily="34" charset="0"/>
              </a:rPr>
              <a:t>        </a:t>
            </a:r>
            <a:endParaRPr lang="ru-RU" altLang="ru-RU" sz="1400" dirty="0" smtClean="0">
              <a:latin typeface="Calibri" pitchFamily="34" charset="0"/>
            </a:endParaRPr>
          </a:p>
        </p:txBody>
      </p:sp>
      <p:sp>
        <p:nvSpPr>
          <p:cNvPr id="4106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7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8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9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64757" y="1219200"/>
          <a:ext cx="8855675" cy="5453111"/>
        </p:xfrm>
        <a:graphic>
          <a:graphicData uri="http://schemas.openxmlformats.org/drawingml/2006/table">
            <a:tbl>
              <a:tblPr/>
              <a:tblGrid>
                <a:gridCol w="3089189"/>
                <a:gridCol w="5766486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2022/2023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2023/2024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7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выдается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красного или сине-голубого цвета</a:t>
                      </a:r>
                      <a:endParaRPr lang="ru-RU" sz="11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714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1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 приложение к нему выдаются выпускникам 11 (12) класса,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имеющим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итоговые отметки «отлично» по всем учебным предметам учебного плана, изучавшимся на уровне среднего общего образования,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получившим удовлетворительные результаты при прохождении ГИА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(без учета результатов, полученных при прохождении повторной ГИА)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и набравшим: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smtClean="0">
                          <a:latin typeface="Times New Roman"/>
                          <a:ea typeface="Times New Roman"/>
                        </a:rPr>
                        <a:t>Аттестат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о среднем общем образовании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красного цвета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 приложение к нему выдаются выпускникам 11 (12) класса,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имеющим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итоговые отметки «отлично» по всем учебным предметам учебного плана, изучавшимся на уровне среднего общего образования,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успешно прошедшим ГИА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(без учета результатов, полученных при прохождении повторной ГИА) </a:t>
                      </a: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100" b="1" smtClean="0">
                          <a:latin typeface="Times New Roman"/>
                          <a:ea typeface="Times New Roman"/>
                        </a:rPr>
                        <a:t>набравшим: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сине-голубого цвета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 приложение к нему выдаются выпускникам 11 (12) класса,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имеющим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всем учебным предметам учебного плана, изучавшимся на уровне среднего общего образования, итоговые отметки успеваемости «отлично» и не более двух отметок «хорошо» и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успешно прошедшим ГИА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(без учета результатов, полученных при прохождении повторной ГИА)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набравшим: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65786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br>
                        <a:rPr lang="ru-RU" sz="1100" b="0" i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100" b="1" i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100" b="0" i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100" i="1" dirty="0" smtClean="0">
                        <a:latin typeface="Times New Roman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не менее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70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ЕГЭ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русскому языку</a:t>
                      </a:r>
                      <a:r>
                        <a:rPr lang="ru-RU" sz="1100" b="1" baseline="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математике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профильного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 или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баллов</a:t>
                      </a:r>
                      <a:r>
                        <a:rPr lang="ru-RU" sz="11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ЕГЭ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мате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матике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базового</a:t>
                      </a:r>
                      <a:r>
                        <a:rPr lang="ru-RU" sz="11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уровня;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в случае прохождения выпускником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ГИА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ГВЭ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обязательным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предметам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в случае выбора выпускником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различных форм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прохождения ГИА (ЕГЭ и ГВЭ) –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сдаваемому обязательному учебному предмету 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ГВЭ и ЕГЭ по математике базового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уровня, а также не менее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70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сдаваемому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обязательному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предмету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 форме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ЕГЭ.</a:t>
                      </a:r>
                      <a:endParaRPr lang="ru-RU" sz="1100" b="1" dirty="0">
                        <a:solidFill>
                          <a:srgbClr val="00569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</a:rPr>
                        <a:t>Аттестат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о среднем общем образовании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красного цвета:</a:t>
                      </a:r>
                      <a:endParaRPr lang="ru-RU" sz="1100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не менее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70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ЕГЭ по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русскому языку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 не менее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70 баллов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ЕГЭ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по одному из сдаваемых учебных предметов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либо 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1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ЕГЭ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по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математике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базового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 (для выпускников, сдающих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только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ЕГЭ по русскому языку и математике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базового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уровня);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обязательным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предметам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– в случае прохождения выпускником ГИА 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ГВЭ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обязательному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предмету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сдаваемому 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ГВЭ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и не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менее</a:t>
                      </a:r>
                      <a:br>
                        <a:rPr lang="ru-RU" sz="11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70 баллов</a:t>
                      </a:r>
                      <a:r>
                        <a:rPr lang="ru-RU" sz="11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обязательному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предмету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сдаваемому 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ЕГЭ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- в случае выбора выпускником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различных форм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прохождения ГИА (ЕГЭ и ГВЭ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). 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</a:rPr>
                        <a:t>Аттестат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</a:rPr>
                        <a:t>о среднем общем образовании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сине-голубого цвета:</a:t>
                      </a:r>
                      <a:endParaRPr lang="ru-RU" sz="1100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не менее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60 баллов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ЕГЭ по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русскому языку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не менее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60 баллов</a:t>
                      </a:r>
                      <a:r>
                        <a:rPr lang="ru-RU" sz="11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ЕГЭ по одному из сдаваемых учебных предметов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либо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ЕГЭ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по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математике базового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 (для выпускников, сдающих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только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ЕГЭ по русскому языку и математике базового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уровня);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обязательным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предметам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в случае прохождения выпускником ГИА 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ГВЭ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5 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обязательному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предмету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сдаваемому в форме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ГВЭ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и не менее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60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баллов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обязательному </a:t>
                      </a:r>
                      <a:r>
                        <a:rPr lang="ru-RU" sz="11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предмету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, сдаваемому в форме </a:t>
                      </a:r>
                      <a:r>
                        <a:rPr lang="ru-RU" sz="1100" b="1" kern="1200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ЕГЭ,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в случае выбора выпускником </a:t>
                      </a:r>
                      <a:r>
                        <a:rPr lang="ru-RU" sz="11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различных форм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прохождения ГИА (ЕГЭ и ГВЭ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6838392" cy="10620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Изменения в описании аттестата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 среднем общем образовании с отличием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12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79EDFAAE-DEE1-419F-B9F0-7771E2B2CE29}" type="slidenum">
              <a:rPr lang="en-US" altLang="ru-RU">
                <a:solidFill>
                  <a:srgbClr val="0070C0"/>
                </a:solidFill>
              </a:rPr>
              <a:pPr/>
              <a:t>5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27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5134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139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5136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9" name="Прямоугольник 29"/>
          <p:cNvSpPr>
            <a:spLocks noChangeArrowheads="1"/>
          </p:cNvSpPr>
          <p:nvPr/>
        </p:nvSpPr>
        <p:spPr bwMode="auto">
          <a:xfrm>
            <a:off x="172994" y="1243914"/>
            <a:ext cx="8781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spcAft>
                <a:spcPts val="1200"/>
              </a:spcAft>
            </a:pPr>
            <a:r>
              <a:rPr lang="ru-RU" altLang="ru-RU" sz="2000" dirty="0" smtClean="0">
                <a:latin typeface="Calibri" pitchFamily="34" charset="0"/>
              </a:rPr>
              <a:t>      </a:t>
            </a:r>
          </a:p>
        </p:txBody>
      </p:sp>
      <p:sp>
        <p:nvSpPr>
          <p:cNvPr id="5130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1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2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5133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2995" y="1268628"/>
          <a:ext cx="8814486" cy="4061253"/>
        </p:xfrm>
        <a:graphic>
          <a:graphicData uri="http://schemas.openxmlformats.org/drawingml/2006/table">
            <a:tbl>
              <a:tblPr/>
              <a:tblGrid>
                <a:gridCol w="1314059"/>
                <a:gridCol w="2749824"/>
                <a:gridCol w="4750603"/>
              </a:tblGrid>
              <a:tr h="36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2022/2023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2023/2024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37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Твердая обложка аттестата с отличием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Обложка аттестата о среднем общем образовании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изготавливается из картона и переплетного материала –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тканвинила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№ 60 (или его аналога)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красного </a:t>
                      </a:r>
                      <a:r>
                        <a:rPr lang="ru-RU" sz="12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цвета.</a:t>
                      </a:r>
                      <a:endParaRPr lang="ru-RU" sz="1200" dirty="0">
                        <a:solidFill>
                          <a:srgbClr val="00569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Обложка аттестата о среднем общем образовании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изготавливается из картона и переплетного материала -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тканвинила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60 (или его аналога)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красного цвета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сине-голубого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цвета.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2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Лицевая сторона твердой обложки аттестата с отличием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 лицевую сторону твердой обложки аттестата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r>
                        <a:rPr lang="ru-RU" sz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надпись наносится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фольгой золотого </a:t>
                      </a:r>
                      <a:r>
                        <a:rPr lang="ru-RU" sz="1200" b="1" dirty="0" smtClean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цвета.</a:t>
                      </a:r>
                      <a:endParaRPr lang="ru-RU" sz="1200" dirty="0">
                        <a:solidFill>
                          <a:srgbClr val="00569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На лицевую сторону твердой обложки аттестата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 красного цвета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надпись наносится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фольгой золотого цвета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На лицевую сторону твердой обложки аттестата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 сине-голубого цвета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надпись наносится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фольгой серебряного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цвета.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779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Оборотная сторона титула аттестата с отличием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2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 отличием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имеет дополнительную надпись ниже с выравниванием по центру </a:t>
                      </a:r>
                      <a:r>
                        <a:rPr lang="ru-RU" sz="12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«С отличием»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выполненную </a:t>
                      </a:r>
                      <a:r>
                        <a:rPr lang="ru-RU" sz="1200" b="1" kern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бронзовой краской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обладающей желтым свечением в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УФ-излучении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курсивом, шрифтом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Lazurski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12п.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 красного цвета</a:t>
                      </a:r>
                      <a:r>
                        <a:rPr lang="ru-RU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имеет дополнительную надпись ниже с выравниванием по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центру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отличием»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выполненную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бронзовой краской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обладающей желтым свечением в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УФ-излучении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курсивом, шрифтом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Lazurski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12п.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Аттестат о среднем общем образовании </a:t>
                      </a:r>
                      <a:r>
                        <a:rPr lang="ru-RU" sz="12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 сине-голубого цвета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имеет дополнительную надпись ниже с выравниванием по центру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отличием»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выполненную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серебряной краской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обладающей зеленым свечением в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УФ-излучении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курсивом, шрифтом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Lazurski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12п.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"/>
            <a:ext cx="9144000" cy="1061884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8" y="0"/>
            <a:ext cx="7110240" cy="10620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Изменения  в порядке выдачи и описании федеральной медали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0F9F40A1-CE6D-49E8-B8BD-BEA03EF802F6}" type="slidenum">
              <a:rPr lang="en-US" altLang="ru-RU">
                <a:solidFill>
                  <a:srgbClr val="0070C0"/>
                </a:solidFill>
              </a:rPr>
              <a:pPr/>
              <a:t>6</a:t>
            </a:fld>
            <a:endParaRPr lang="en-US" altLang="ru-RU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0" y="131763"/>
            <a:ext cx="1811338" cy="930275"/>
            <a:chOff x="0" y="132499"/>
            <a:chExt cx="1810963" cy="929540"/>
          </a:xfrm>
        </p:grpSpPr>
        <p:grpSp>
          <p:nvGrpSpPr>
            <p:cNvPr id="6" name="Группа 228"/>
            <p:cNvGrpSpPr>
              <a:grpSpLocks/>
            </p:cNvGrpSpPr>
            <p:nvPr/>
          </p:nvGrpSpPr>
          <p:grpSpPr bwMode="auto">
            <a:xfrm>
              <a:off x="0" y="132652"/>
              <a:ext cx="1810963" cy="929387"/>
              <a:chOff x="0" y="2012"/>
              <a:chExt cx="15884" cy="6064"/>
            </a:xfrm>
          </p:grpSpPr>
          <p:sp>
            <p:nvSpPr>
              <p:cNvPr id="31" name="Полилиния 229"/>
              <p:cNvSpPr>
                <a:spLocks/>
              </p:cNvSpPr>
              <p:nvPr/>
            </p:nvSpPr>
            <p:spPr bwMode="auto">
              <a:xfrm>
                <a:off x="42" y="5188"/>
                <a:ext cx="15842" cy="2888"/>
              </a:xfrm>
              <a:custGeom>
                <a:avLst/>
                <a:gdLst>
                  <a:gd name="T0" fmla="*/ 0 w 1585475"/>
                  <a:gd name="T1" fmla="*/ 288168 h 302874"/>
                  <a:gd name="T2" fmla="*/ 1584927 w 1585475"/>
                  <a:gd name="T3" fmla="*/ 144314 h 302874"/>
                  <a:gd name="T4" fmla="*/ 1584927 w 1585475"/>
                  <a:gd name="T5" fmla="*/ 0 h 302874"/>
                  <a:gd name="T6" fmla="*/ 0 w 1585475"/>
                  <a:gd name="T7" fmla="*/ 288168 h 3028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5475" h="302874">
                    <a:moveTo>
                      <a:pt x="0" y="302874"/>
                    </a:moveTo>
                    <a:lnTo>
                      <a:pt x="1585475" y="151679"/>
                    </a:lnTo>
                    <a:lnTo>
                      <a:pt x="1585475" y="0"/>
                    </a:lnTo>
                    <a:lnTo>
                      <a:pt x="0" y="3028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олилиния 230"/>
              <p:cNvSpPr>
                <a:spLocks/>
              </p:cNvSpPr>
              <p:nvPr/>
            </p:nvSpPr>
            <p:spPr bwMode="auto">
              <a:xfrm>
                <a:off x="42" y="3532"/>
                <a:ext cx="14325" cy="4326"/>
              </a:xfrm>
              <a:custGeom>
                <a:avLst/>
                <a:gdLst>
                  <a:gd name="T0" fmla="*/ 0 w 1432509"/>
                  <a:gd name="T1" fmla="*/ 432723 h 432723"/>
                  <a:gd name="T2" fmla="*/ 1432509 w 1432509"/>
                  <a:gd name="T3" fmla="*/ 151815 h 432723"/>
                  <a:gd name="T4" fmla="*/ 1432509 w 1432509"/>
                  <a:gd name="T5" fmla="*/ 0 h 432723"/>
                  <a:gd name="T6" fmla="*/ 0 w 1432509"/>
                  <a:gd name="T7" fmla="*/ 432723 h 4327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32509" h="432723">
                    <a:moveTo>
                      <a:pt x="0" y="432723"/>
                    </a:moveTo>
                    <a:lnTo>
                      <a:pt x="1432509" y="151815"/>
                    </a:lnTo>
                    <a:lnTo>
                      <a:pt x="1432509" y="0"/>
                    </a:lnTo>
                    <a:lnTo>
                      <a:pt x="0" y="4327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92" name="Полилиния 231"/>
              <p:cNvSpPr>
                <a:spLocks/>
              </p:cNvSpPr>
              <p:nvPr/>
            </p:nvSpPr>
            <p:spPr bwMode="auto">
              <a:xfrm>
                <a:off x="0" y="2012"/>
                <a:ext cx="13055" cy="5639"/>
              </a:xfrm>
              <a:custGeom>
                <a:avLst/>
                <a:gdLst>
                  <a:gd name="T0" fmla="*/ 0 w 1293302"/>
                  <a:gd name="T1" fmla="*/ 0 h 563851"/>
                  <a:gd name="T2" fmla="*/ 0 w 1293302"/>
                  <a:gd name="T3" fmla="*/ 0 h 563851"/>
                  <a:gd name="T4" fmla="*/ 0 w 1293302"/>
                  <a:gd name="T5" fmla="*/ 0 h 563851"/>
                  <a:gd name="T6" fmla="*/ 0 w 1293302"/>
                  <a:gd name="T7" fmla="*/ 0 h 5638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3302"/>
                  <a:gd name="T13" fmla="*/ 0 h 563851"/>
                  <a:gd name="T14" fmla="*/ 1293302 w 1293302"/>
                  <a:gd name="T15" fmla="*/ 563851 h 5638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3302" h="563851">
                    <a:moveTo>
                      <a:pt x="0" y="563851"/>
                    </a:moveTo>
                    <a:lnTo>
                      <a:pt x="1292918" y="151816"/>
                    </a:lnTo>
                    <a:cubicBezTo>
                      <a:pt x="1294095" y="98900"/>
                      <a:pt x="1292080" y="52916"/>
                      <a:pt x="1293257" y="0"/>
                    </a:cubicBezTo>
                    <a:lnTo>
                      <a:pt x="0" y="5638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34" name="Freeform 7"/>
            <p:cNvSpPr>
              <a:spLocks noChangeAspect="1"/>
            </p:cNvSpPr>
            <p:nvPr/>
          </p:nvSpPr>
          <p:spPr bwMode="auto">
            <a:xfrm>
              <a:off x="1050707" y="167396"/>
              <a:ext cx="653915" cy="786778"/>
            </a:xfrm>
            <a:custGeom>
              <a:avLst/>
              <a:gdLst>
                <a:gd name="T0" fmla="*/ 690 w 4247"/>
                <a:gd name="T1" fmla="*/ 9 h 5262"/>
                <a:gd name="T2" fmla="*/ 1107 w 4247"/>
                <a:gd name="T3" fmla="*/ 227 h 5262"/>
                <a:gd name="T4" fmla="*/ 1207 w 4247"/>
                <a:gd name="T5" fmla="*/ 627 h 5262"/>
                <a:gd name="T6" fmla="*/ 1234 w 4247"/>
                <a:gd name="T7" fmla="*/ 891 h 5262"/>
                <a:gd name="T8" fmla="*/ 1225 w 4247"/>
                <a:gd name="T9" fmla="*/ 1336 h 5262"/>
                <a:gd name="T10" fmla="*/ 1516 w 4247"/>
                <a:gd name="T11" fmla="*/ 1600 h 5262"/>
                <a:gd name="T12" fmla="*/ 1806 w 4247"/>
                <a:gd name="T13" fmla="*/ 1827 h 5262"/>
                <a:gd name="T14" fmla="*/ 1978 w 4247"/>
                <a:gd name="T15" fmla="*/ 1909 h 5262"/>
                <a:gd name="T16" fmla="*/ 1951 w 4247"/>
                <a:gd name="T17" fmla="*/ 1518 h 5262"/>
                <a:gd name="T18" fmla="*/ 2115 w 4247"/>
                <a:gd name="T19" fmla="*/ 1363 h 5262"/>
                <a:gd name="T20" fmla="*/ 2559 w 4247"/>
                <a:gd name="T21" fmla="*/ 1100 h 5262"/>
                <a:gd name="T22" fmla="*/ 2886 w 4247"/>
                <a:gd name="T23" fmla="*/ 1181 h 5262"/>
                <a:gd name="T24" fmla="*/ 3113 w 4247"/>
                <a:gd name="T25" fmla="*/ 745 h 5262"/>
                <a:gd name="T26" fmla="*/ 3676 w 4247"/>
                <a:gd name="T27" fmla="*/ 900 h 5262"/>
                <a:gd name="T28" fmla="*/ 4030 w 4247"/>
                <a:gd name="T29" fmla="*/ 1181 h 5262"/>
                <a:gd name="T30" fmla="*/ 3884 w 4247"/>
                <a:gd name="T31" fmla="*/ 1500 h 5262"/>
                <a:gd name="T32" fmla="*/ 3930 w 4247"/>
                <a:gd name="T33" fmla="*/ 1990 h 5262"/>
                <a:gd name="T34" fmla="*/ 4211 w 4247"/>
                <a:gd name="T35" fmla="*/ 2099 h 5262"/>
                <a:gd name="T36" fmla="*/ 4229 w 4247"/>
                <a:gd name="T37" fmla="*/ 2436 h 5262"/>
                <a:gd name="T38" fmla="*/ 4066 w 4247"/>
                <a:gd name="T39" fmla="*/ 2736 h 5262"/>
                <a:gd name="T40" fmla="*/ 3812 w 4247"/>
                <a:gd name="T41" fmla="*/ 2763 h 5262"/>
                <a:gd name="T42" fmla="*/ 3694 w 4247"/>
                <a:gd name="T43" fmla="*/ 2717 h 5262"/>
                <a:gd name="T44" fmla="*/ 3340 w 4247"/>
                <a:gd name="T45" fmla="*/ 2781 h 5262"/>
                <a:gd name="T46" fmla="*/ 3031 w 4247"/>
                <a:gd name="T47" fmla="*/ 2908 h 5262"/>
                <a:gd name="T48" fmla="*/ 3122 w 4247"/>
                <a:gd name="T49" fmla="*/ 3235 h 5262"/>
                <a:gd name="T50" fmla="*/ 3167 w 4247"/>
                <a:gd name="T51" fmla="*/ 3508 h 5262"/>
                <a:gd name="T52" fmla="*/ 3022 w 4247"/>
                <a:gd name="T53" fmla="*/ 3763 h 5262"/>
                <a:gd name="T54" fmla="*/ 2732 w 4247"/>
                <a:gd name="T55" fmla="*/ 3872 h 5262"/>
                <a:gd name="T56" fmla="*/ 2759 w 4247"/>
                <a:gd name="T57" fmla="*/ 4244 h 5262"/>
                <a:gd name="T58" fmla="*/ 2868 w 4247"/>
                <a:gd name="T59" fmla="*/ 4335 h 5262"/>
                <a:gd name="T60" fmla="*/ 2813 w 4247"/>
                <a:gd name="T61" fmla="*/ 4653 h 5262"/>
                <a:gd name="T62" fmla="*/ 2741 w 4247"/>
                <a:gd name="T63" fmla="*/ 4917 h 5262"/>
                <a:gd name="T64" fmla="*/ 2886 w 4247"/>
                <a:gd name="T65" fmla="*/ 5144 h 5262"/>
                <a:gd name="T66" fmla="*/ 2668 w 4247"/>
                <a:gd name="T67" fmla="*/ 5208 h 5262"/>
                <a:gd name="T68" fmla="*/ 2559 w 4247"/>
                <a:gd name="T69" fmla="*/ 4935 h 5262"/>
                <a:gd name="T70" fmla="*/ 2387 w 4247"/>
                <a:gd name="T71" fmla="*/ 4890 h 5262"/>
                <a:gd name="T72" fmla="*/ 2169 w 4247"/>
                <a:gd name="T73" fmla="*/ 4681 h 5262"/>
                <a:gd name="T74" fmla="*/ 1933 w 4247"/>
                <a:gd name="T75" fmla="*/ 4408 h 5262"/>
                <a:gd name="T76" fmla="*/ 1697 w 4247"/>
                <a:gd name="T77" fmla="*/ 4290 h 5262"/>
                <a:gd name="T78" fmla="*/ 1507 w 4247"/>
                <a:gd name="T79" fmla="*/ 4099 h 5262"/>
                <a:gd name="T80" fmla="*/ 1470 w 4247"/>
                <a:gd name="T81" fmla="*/ 4144 h 5262"/>
                <a:gd name="T82" fmla="*/ 1144 w 4247"/>
                <a:gd name="T83" fmla="*/ 4153 h 5262"/>
                <a:gd name="T84" fmla="*/ 853 w 4247"/>
                <a:gd name="T85" fmla="*/ 4281 h 5262"/>
                <a:gd name="T86" fmla="*/ 536 w 4247"/>
                <a:gd name="T87" fmla="*/ 4435 h 5262"/>
                <a:gd name="T88" fmla="*/ 363 w 4247"/>
                <a:gd name="T89" fmla="*/ 4335 h 5262"/>
                <a:gd name="T90" fmla="*/ 154 w 4247"/>
                <a:gd name="T91" fmla="*/ 4144 h 5262"/>
                <a:gd name="T92" fmla="*/ 218 w 4247"/>
                <a:gd name="T93" fmla="*/ 4035 h 5262"/>
                <a:gd name="T94" fmla="*/ 399 w 4247"/>
                <a:gd name="T95" fmla="*/ 3708 h 5262"/>
                <a:gd name="T96" fmla="*/ 644 w 4247"/>
                <a:gd name="T97" fmla="*/ 3617 h 5262"/>
                <a:gd name="T98" fmla="*/ 681 w 4247"/>
                <a:gd name="T99" fmla="*/ 3263 h 5262"/>
                <a:gd name="T100" fmla="*/ 336 w 4247"/>
                <a:gd name="T101" fmla="*/ 3226 h 5262"/>
                <a:gd name="T102" fmla="*/ 27 w 4247"/>
                <a:gd name="T103" fmla="*/ 3045 h 5262"/>
                <a:gd name="T104" fmla="*/ 136 w 4247"/>
                <a:gd name="T105" fmla="*/ 2745 h 5262"/>
                <a:gd name="T106" fmla="*/ 363 w 4247"/>
                <a:gd name="T107" fmla="*/ 2599 h 5262"/>
                <a:gd name="T108" fmla="*/ 672 w 4247"/>
                <a:gd name="T109" fmla="*/ 2290 h 5262"/>
                <a:gd name="T110" fmla="*/ 436 w 4247"/>
                <a:gd name="T111" fmla="*/ 1672 h 5262"/>
                <a:gd name="T112" fmla="*/ 408 w 4247"/>
                <a:gd name="T113" fmla="*/ 1363 h 5262"/>
                <a:gd name="T114" fmla="*/ 427 w 4247"/>
                <a:gd name="T115" fmla="*/ 1018 h 5262"/>
                <a:gd name="T116" fmla="*/ 209 w 4247"/>
                <a:gd name="T117" fmla="*/ 1018 h 5262"/>
                <a:gd name="T118" fmla="*/ 91 w 4247"/>
                <a:gd name="T119" fmla="*/ 836 h 5262"/>
                <a:gd name="T120" fmla="*/ 354 w 4247"/>
                <a:gd name="T121" fmla="*/ 663 h 5262"/>
                <a:gd name="T122" fmla="*/ 472 w 4247"/>
                <a:gd name="T123" fmla="*/ 291 h 526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247" h="5262">
                  <a:moveTo>
                    <a:pt x="472" y="273"/>
                  </a:moveTo>
                  <a:lnTo>
                    <a:pt x="481" y="254"/>
                  </a:lnTo>
                  <a:lnTo>
                    <a:pt x="490" y="154"/>
                  </a:lnTo>
                  <a:lnTo>
                    <a:pt x="499" y="136"/>
                  </a:lnTo>
                  <a:lnTo>
                    <a:pt x="517" y="91"/>
                  </a:lnTo>
                  <a:lnTo>
                    <a:pt x="526" y="64"/>
                  </a:lnTo>
                  <a:lnTo>
                    <a:pt x="545" y="45"/>
                  </a:lnTo>
                  <a:lnTo>
                    <a:pt x="572" y="18"/>
                  </a:lnTo>
                  <a:lnTo>
                    <a:pt x="599" y="0"/>
                  </a:lnTo>
                  <a:lnTo>
                    <a:pt x="644" y="9"/>
                  </a:lnTo>
                  <a:lnTo>
                    <a:pt x="690" y="9"/>
                  </a:lnTo>
                  <a:lnTo>
                    <a:pt x="744" y="9"/>
                  </a:lnTo>
                  <a:lnTo>
                    <a:pt x="808" y="18"/>
                  </a:lnTo>
                  <a:lnTo>
                    <a:pt x="853" y="36"/>
                  </a:lnTo>
                  <a:lnTo>
                    <a:pt x="899" y="73"/>
                  </a:lnTo>
                  <a:lnTo>
                    <a:pt x="917" y="91"/>
                  </a:lnTo>
                  <a:lnTo>
                    <a:pt x="935" y="127"/>
                  </a:lnTo>
                  <a:lnTo>
                    <a:pt x="962" y="164"/>
                  </a:lnTo>
                  <a:lnTo>
                    <a:pt x="989" y="191"/>
                  </a:lnTo>
                  <a:lnTo>
                    <a:pt x="1017" y="209"/>
                  </a:lnTo>
                  <a:lnTo>
                    <a:pt x="1053" y="200"/>
                  </a:lnTo>
                  <a:lnTo>
                    <a:pt x="1107" y="227"/>
                  </a:lnTo>
                  <a:lnTo>
                    <a:pt x="1171" y="236"/>
                  </a:lnTo>
                  <a:lnTo>
                    <a:pt x="1198" y="345"/>
                  </a:lnTo>
                  <a:lnTo>
                    <a:pt x="1207" y="391"/>
                  </a:lnTo>
                  <a:lnTo>
                    <a:pt x="1216" y="427"/>
                  </a:lnTo>
                  <a:lnTo>
                    <a:pt x="1225" y="463"/>
                  </a:lnTo>
                  <a:lnTo>
                    <a:pt x="1234" y="491"/>
                  </a:lnTo>
                  <a:lnTo>
                    <a:pt x="1225" y="536"/>
                  </a:lnTo>
                  <a:lnTo>
                    <a:pt x="1216" y="545"/>
                  </a:lnTo>
                  <a:lnTo>
                    <a:pt x="1216" y="563"/>
                  </a:lnTo>
                  <a:lnTo>
                    <a:pt x="1207" y="600"/>
                  </a:lnTo>
                  <a:lnTo>
                    <a:pt x="1207" y="627"/>
                  </a:lnTo>
                  <a:lnTo>
                    <a:pt x="1216" y="663"/>
                  </a:lnTo>
                  <a:lnTo>
                    <a:pt x="1243" y="682"/>
                  </a:lnTo>
                  <a:lnTo>
                    <a:pt x="1289" y="682"/>
                  </a:lnTo>
                  <a:lnTo>
                    <a:pt x="1316" y="709"/>
                  </a:lnTo>
                  <a:lnTo>
                    <a:pt x="1334" y="736"/>
                  </a:lnTo>
                  <a:lnTo>
                    <a:pt x="1334" y="745"/>
                  </a:lnTo>
                  <a:lnTo>
                    <a:pt x="1334" y="763"/>
                  </a:lnTo>
                  <a:lnTo>
                    <a:pt x="1316" y="800"/>
                  </a:lnTo>
                  <a:lnTo>
                    <a:pt x="1289" y="818"/>
                  </a:lnTo>
                  <a:lnTo>
                    <a:pt x="1262" y="854"/>
                  </a:lnTo>
                  <a:lnTo>
                    <a:pt x="1234" y="891"/>
                  </a:lnTo>
                  <a:lnTo>
                    <a:pt x="1207" y="936"/>
                  </a:lnTo>
                  <a:lnTo>
                    <a:pt x="1180" y="981"/>
                  </a:lnTo>
                  <a:lnTo>
                    <a:pt x="1180" y="1036"/>
                  </a:lnTo>
                  <a:lnTo>
                    <a:pt x="1171" y="1072"/>
                  </a:lnTo>
                  <a:lnTo>
                    <a:pt x="1180" y="1100"/>
                  </a:lnTo>
                  <a:lnTo>
                    <a:pt x="1198" y="1127"/>
                  </a:lnTo>
                  <a:lnTo>
                    <a:pt x="1216" y="1154"/>
                  </a:lnTo>
                  <a:lnTo>
                    <a:pt x="1216" y="1200"/>
                  </a:lnTo>
                  <a:lnTo>
                    <a:pt x="1225" y="1263"/>
                  </a:lnTo>
                  <a:lnTo>
                    <a:pt x="1225" y="1336"/>
                  </a:lnTo>
                  <a:lnTo>
                    <a:pt x="1225" y="1390"/>
                  </a:lnTo>
                  <a:lnTo>
                    <a:pt x="1243" y="1409"/>
                  </a:lnTo>
                  <a:lnTo>
                    <a:pt x="1271" y="1436"/>
                  </a:lnTo>
                  <a:lnTo>
                    <a:pt x="1316" y="1454"/>
                  </a:lnTo>
                  <a:lnTo>
                    <a:pt x="1361" y="1463"/>
                  </a:lnTo>
                  <a:lnTo>
                    <a:pt x="1416" y="1481"/>
                  </a:lnTo>
                  <a:lnTo>
                    <a:pt x="1461" y="1500"/>
                  </a:lnTo>
                  <a:lnTo>
                    <a:pt x="1488" y="1509"/>
                  </a:lnTo>
                  <a:lnTo>
                    <a:pt x="1525" y="1545"/>
                  </a:lnTo>
                  <a:lnTo>
                    <a:pt x="1525" y="1563"/>
                  </a:lnTo>
                  <a:lnTo>
                    <a:pt x="1516" y="1600"/>
                  </a:lnTo>
                  <a:lnTo>
                    <a:pt x="1516" y="1636"/>
                  </a:lnTo>
                  <a:lnTo>
                    <a:pt x="1516" y="1672"/>
                  </a:lnTo>
                  <a:lnTo>
                    <a:pt x="1516" y="1681"/>
                  </a:lnTo>
                  <a:lnTo>
                    <a:pt x="1543" y="1690"/>
                  </a:lnTo>
                  <a:lnTo>
                    <a:pt x="1579" y="1699"/>
                  </a:lnTo>
                  <a:lnTo>
                    <a:pt x="1606" y="1709"/>
                  </a:lnTo>
                  <a:lnTo>
                    <a:pt x="1643" y="1736"/>
                  </a:lnTo>
                  <a:lnTo>
                    <a:pt x="1697" y="1754"/>
                  </a:lnTo>
                  <a:lnTo>
                    <a:pt x="1743" y="1781"/>
                  </a:lnTo>
                  <a:lnTo>
                    <a:pt x="1779" y="1790"/>
                  </a:lnTo>
                  <a:lnTo>
                    <a:pt x="1806" y="1827"/>
                  </a:lnTo>
                  <a:lnTo>
                    <a:pt x="1797" y="1881"/>
                  </a:lnTo>
                  <a:lnTo>
                    <a:pt x="1806" y="1909"/>
                  </a:lnTo>
                  <a:lnTo>
                    <a:pt x="1797" y="1936"/>
                  </a:lnTo>
                  <a:lnTo>
                    <a:pt x="1806" y="1954"/>
                  </a:lnTo>
                  <a:lnTo>
                    <a:pt x="1833" y="1972"/>
                  </a:lnTo>
                  <a:lnTo>
                    <a:pt x="1861" y="1990"/>
                  </a:lnTo>
                  <a:lnTo>
                    <a:pt x="1897" y="1981"/>
                  </a:lnTo>
                  <a:lnTo>
                    <a:pt x="1915" y="1972"/>
                  </a:lnTo>
                  <a:lnTo>
                    <a:pt x="1942" y="1963"/>
                  </a:lnTo>
                  <a:lnTo>
                    <a:pt x="1960" y="1954"/>
                  </a:lnTo>
                  <a:lnTo>
                    <a:pt x="1978" y="1909"/>
                  </a:lnTo>
                  <a:lnTo>
                    <a:pt x="1988" y="1872"/>
                  </a:lnTo>
                  <a:lnTo>
                    <a:pt x="1997" y="1827"/>
                  </a:lnTo>
                  <a:lnTo>
                    <a:pt x="1969" y="1809"/>
                  </a:lnTo>
                  <a:lnTo>
                    <a:pt x="1960" y="1772"/>
                  </a:lnTo>
                  <a:lnTo>
                    <a:pt x="1951" y="1736"/>
                  </a:lnTo>
                  <a:lnTo>
                    <a:pt x="1942" y="1709"/>
                  </a:lnTo>
                  <a:lnTo>
                    <a:pt x="1933" y="1672"/>
                  </a:lnTo>
                  <a:lnTo>
                    <a:pt x="1933" y="1618"/>
                  </a:lnTo>
                  <a:lnTo>
                    <a:pt x="1942" y="1590"/>
                  </a:lnTo>
                  <a:lnTo>
                    <a:pt x="1942" y="1554"/>
                  </a:lnTo>
                  <a:lnTo>
                    <a:pt x="1951" y="1518"/>
                  </a:lnTo>
                  <a:lnTo>
                    <a:pt x="1951" y="1509"/>
                  </a:lnTo>
                  <a:lnTo>
                    <a:pt x="1997" y="1500"/>
                  </a:lnTo>
                  <a:lnTo>
                    <a:pt x="2033" y="1500"/>
                  </a:lnTo>
                  <a:lnTo>
                    <a:pt x="2051" y="1490"/>
                  </a:lnTo>
                  <a:lnTo>
                    <a:pt x="2060" y="1472"/>
                  </a:lnTo>
                  <a:lnTo>
                    <a:pt x="2051" y="1445"/>
                  </a:lnTo>
                  <a:lnTo>
                    <a:pt x="2042" y="1418"/>
                  </a:lnTo>
                  <a:lnTo>
                    <a:pt x="2042" y="1390"/>
                  </a:lnTo>
                  <a:lnTo>
                    <a:pt x="2060" y="1372"/>
                  </a:lnTo>
                  <a:lnTo>
                    <a:pt x="2096" y="1363"/>
                  </a:lnTo>
                  <a:lnTo>
                    <a:pt x="2115" y="1363"/>
                  </a:lnTo>
                  <a:lnTo>
                    <a:pt x="2151" y="1354"/>
                  </a:lnTo>
                  <a:lnTo>
                    <a:pt x="2187" y="1318"/>
                  </a:lnTo>
                  <a:lnTo>
                    <a:pt x="2224" y="1309"/>
                  </a:lnTo>
                  <a:lnTo>
                    <a:pt x="2287" y="1281"/>
                  </a:lnTo>
                  <a:lnTo>
                    <a:pt x="2342" y="1272"/>
                  </a:lnTo>
                  <a:lnTo>
                    <a:pt x="2387" y="1263"/>
                  </a:lnTo>
                  <a:lnTo>
                    <a:pt x="2414" y="1254"/>
                  </a:lnTo>
                  <a:lnTo>
                    <a:pt x="2450" y="1236"/>
                  </a:lnTo>
                  <a:lnTo>
                    <a:pt x="2487" y="1191"/>
                  </a:lnTo>
                  <a:lnTo>
                    <a:pt x="2532" y="1136"/>
                  </a:lnTo>
                  <a:lnTo>
                    <a:pt x="2559" y="1100"/>
                  </a:lnTo>
                  <a:lnTo>
                    <a:pt x="2587" y="1081"/>
                  </a:lnTo>
                  <a:lnTo>
                    <a:pt x="2641" y="1054"/>
                  </a:lnTo>
                  <a:lnTo>
                    <a:pt x="2695" y="1045"/>
                  </a:lnTo>
                  <a:lnTo>
                    <a:pt x="2741" y="1063"/>
                  </a:lnTo>
                  <a:lnTo>
                    <a:pt x="2777" y="1091"/>
                  </a:lnTo>
                  <a:lnTo>
                    <a:pt x="2777" y="1109"/>
                  </a:lnTo>
                  <a:lnTo>
                    <a:pt x="2795" y="1136"/>
                  </a:lnTo>
                  <a:lnTo>
                    <a:pt x="2813" y="1163"/>
                  </a:lnTo>
                  <a:lnTo>
                    <a:pt x="2822" y="1181"/>
                  </a:lnTo>
                  <a:lnTo>
                    <a:pt x="2859" y="1200"/>
                  </a:lnTo>
                  <a:lnTo>
                    <a:pt x="2886" y="1181"/>
                  </a:lnTo>
                  <a:lnTo>
                    <a:pt x="2950" y="1072"/>
                  </a:lnTo>
                  <a:lnTo>
                    <a:pt x="2968" y="1036"/>
                  </a:lnTo>
                  <a:lnTo>
                    <a:pt x="2986" y="1009"/>
                  </a:lnTo>
                  <a:lnTo>
                    <a:pt x="3004" y="972"/>
                  </a:lnTo>
                  <a:lnTo>
                    <a:pt x="3013" y="927"/>
                  </a:lnTo>
                  <a:lnTo>
                    <a:pt x="3022" y="891"/>
                  </a:lnTo>
                  <a:lnTo>
                    <a:pt x="3049" y="845"/>
                  </a:lnTo>
                  <a:lnTo>
                    <a:pt x="3058" y="818"/>
                  </a:lnTo>
                  <a:lnTo>
                    <a:pt x="3077" y="791"/>
                  </a:lnTo>
                  <a:lnTo>
                    <a:pt x="3095" y="763"/>
                  </a:lnTo>
                  <a:lnTo>
                    <a:pt x="3113" y="745"/>
                  </a:lnTo>
                  <a:lnTo>
                    <a:pt x="3140" y="736"/>
                  </a:lnTo>
                  <a:lnTo>
                    <a:pt x="3176" y="736"/>
                  </a:lnTo>
                  <a:lnTo>
                    <a:pt x="3231" y="782"/>
                  </a:lnTo>
                  <a:lnTo>
                    <a:pt x="3249" y="809"/>
                  </a:lnTo>
                  <a:lnTo>
                    <a:pt x="3285" y="818"/>
                  </a:lnTo>
                  <a:lnTo>
                    <a:pt x="3322" y="845"/>
                  </a:lnTo>
                  <a:lnTo>
                    <a:pt x="3349" y="854"/>
                  </a:lnTo>
                  <a:lnTo>
                    <a:pt x="3412" y="872"/>
                  </a:lnTo>
                  <a:lnTo>
                    <a:pt x="3476" y="882"/>
                  </a:lnTo>
                  <a:lnTo>
                    <a:pt x="3558" y="891"/>
                  </a:lnTo>
                  <a:lnTo>
                    <a:pt x="3676" y="900"/>
                  </a:lnTo>
                  <a:lnTo>
                    <a:pt x="3784" y="891"/>
                  </a:lnTo>
                  <a:lnTo>
                    <a:pt x="3821" y="872"/>
                  </a:lnTo>
                  <a:lnTo>
                    <a:pt x="3857" y="845"/>
                  </a:lnTo>
                  <a:lnTo>
                    <a:pt x="3893" y="836"/>
                  </a:lnTo>
                  <a:lnTo>
                    <a:pt x="3930" y="854"/>
                  </a:lnTo>
                  <a:lnTo>
                    <a:pt x="3948" y="872"/>
                  </a:lnTo>
                  <a:lnTo>
                    <a:pt x="3984" y="909"/>
                  </a:lnTo>
                  <a:lnTo>
                    <a:pt x="4002" y="963"/>
                  </a:lnTo>
                  <a:lnTo>
                    <a:pt x="4039" y="1018"/>
                  </a:lnTo>
                  <a:lnTo>
                    <a:pt x="4039" y="1091"/>
                  </a:lnTo>
                  <a:lnTo>
                    <a:pt x="4030" y="1181"/>
                  </a:lnTo>
                  <a:lnTo>
                    <a:pt x="4030" y="1254"/>
                  </a:lnTo>
                  <a:lnTo>
                    <a:pt x="4020" y="1327"/>
                  </a:lnTo>
                  <a:lnTo>
                    <a:pt x="3993" y="1372"/>
                  </a:lnTo>
                  <a:lnTo>
                    <a:pt x="3966" y="1372"/>
                  </a:lnTo>
                  <a:lnTo>
                    <a:pt x="3948" y="1372"/>
                  </a:lnTo>
                  <a:lnTo>
                    <a:pt x="3921" y="1381"/>
                  </a:lnTo>
                  <a:lnTo>
                    <a:pt x="3912" y="1390"/>
                  </a:lnTo>
                  <a:lnTo>
                    <a:pt x="3893" y="1400"/>
                  </a:lnTo>
                  <a:lnTo>
                    <a:pt x="3893" y="1436"/>
                  </a:lnTo>
                  <a:lnTo>
                    <a:pt x="3893" y="1454"/>
                  </a:lnTo>
                  <a:lnTo>
                    <a:pt x="3884" y="1500"/>
                  </a:lnTo>
                  <a:lnTo>
                    <a:pt x="3884" y="1563"/>
                  </a:lnTo>
                  <a:lnTo>
                    <a:pt x="3857" y="1609"/>
                  </a:lnTo>
                  <a:lnTo>
                    <a:pt x="3830" y="1663"/>
                  </a:lnTo>
                  <a:lnTo>
                    <a:pt x="3794" y="1718"/>
                  </a:lnTo>
                  <a:lnTo>
                    <a:pt x="3775" y="1772"/>
                  </a:lnTo>
                  <a:lnTo>
                    <a:pt x="3775" y="1818"/>
                  </a:lnTo>
                  <a:lnTo>
                    <a:pt x="3803" y="1863"/>
                  </a:lnTo>
                  <a:lnTo>
                    <a:pt x="3839" y="1899"/>
                  </a:lnTo>
                  <a:lnTo>
                    <a:pt x="3866" y="1927"/>
                  </a:lnTo>
                  <a:lnTo>
                    <a:pt x="3912" y="1972"/>
                  </a:lnTo>
                  <a:lnTo>
                    <a:pt x="3930" y="1990"/>
                  </a:lnTo>
                  <a:lnTo>
                    <a:pt x="3966" y="2009"/>
                  </a:lnTo>
                  <a:lnTo>
                    <a:pt x="4011" y="2009"/>
                  </a:lnTo>
                  <a:lnTo>
                    <a:pt x="4057" y="1999"/>
                  </a:lnTo>
                  <a:lnTo>
                    <a:pt x="4084" y="1999"/>
                  </a:lnTo>
                  <a:lnTo>
                    <a:pt x="4120" y="1990"/>
                  </a:lnTo>
                  <a:lnTo>
                    <a:pt x="4138" y="1972"/>
                  </a:lnTo>
                  <a:lnTo>
                    <a:pt x="4147" y="1990"/>
                  </a:lnTo>
                  <a:lnTo>
                    <a:pt x="4184" y="1999"/>
                  </a:lnTo>
                  <a:lnTo>
                    <a:pt x="4202" y="2045"/>
                  </a:lnTo>
                  <a:lnTo>
                    <a:pt x="4211" y="2081"/>
                  </a:lnTo>
                  <a:lnTo>
                    <a:pt x="4211" y="2099"/>
                  </a:lnTo>
                  <a:lnTo>
                    <a:pt x="4193" y="2127"/>
                  </a:lnTo>
                  <a:lnTo>
                    <a:pt x="4175" y="2154"/>
                  </a:lnTo>
                  <a:lnTo>
                    <a:pt x="4157" y="2172"/>
                  </a:lnTo>
                  <a:lnTo>
                    <a:pt x="4147" y="2199"/>
                  </a:lnTo>
                  <a:lnTo>
                    <a:pt x="4147" y="2208"/>
                  </a:lnTo>
                  <a:lnTo>
                    <a:pt x="4157" y="2245"/>
                  </a:lnTo>
                  <a:lnTo>
                    <a:pt x="4166" y="2263"/>
                  </a:lnTo>
                  <a:lnTo>
                    <a:pt x="4184" y="2299"/>
                  </a:lnTo>
                  <a:lnTo>
                    <a:pt x="4211" y="2345"/>
                  </a:lnTo>
                  <a:lnTo>
                    <a:pt x="4247" y="2381"/>
                  </a:lnTo>
                  <a:lnTo>
                    <a:pt x="4229" y="2436"/>
                  </a:lnTo>
                  <a:lnTo>
                    <a:pt x="4193" y="2454"/>
                  </a:lnTo>
                  <a:lnTo>
                    <a:pt x="4157" y="2463"/>
                  </a:lnTo>
                  <a:lnTo>
                    <a:pt x="4129" y="2499"/>
                  </a:lnTo>
                  <a:lnTo>
                    <a:pt x="4111" y="2536"/>
                  </a:lnTo>
                  <a:lnTo>
                    <a:pt x="4102" y="2572"/>
                  </a:lnTo>
                  <a:lnTo>
                    <a:pt x="4111" y="2599"/>
                  </a:lnTo>
                  <a:lnTo>
                    <a:pt x="4120" y="2636"/>
                  </a:lnTo>
                  <a:lnTo>
                    <a:pt x="4129" y="2690"/>
                  </a:lnTo>
                  <a:lnTo>
                    <a:pt x="4157" y="2736"/>
                  </a:lnTo>
                  <a:lnTo>
                    <a:pt x="4102" y="2736"/>
                  </a:lnTo>
                  <a:lnTo>
                    <a:pt x="4066" y="2736"/>
                  </a:lnTo>
                  <a:lnTo>
                    <a:pt x="4030" y="2754"/>
                  </a:lnTo>
                  <a:lnTo>
                    <a:pt x="4002" y="2772"/>
                  </a:lnTo>
                  <a:lnTo>
                    <a:pt x="3984" y="2808"/>
                  </a:lnTo>
                  <a:lnTo>
                    <a:pt x="3966" y="2817"/>
                  </a:lnTo>
                  <a:lnTo>
                    <a:pt x="3948" y="2826"/>
                  </a:lnTo>
                  <a:lnTo>
                    <a:pt x="3921" y="2826"/>
                  </a:lnTo>
                  <a:lnTo>
                    <a:pt x="3875" y="2808"/>
                  </a:lnTo>
                  <a:lnTo>
                    <a:pt x="3857" y="2790"/>
                  </a:lnTo>
                  <a:lnTo>
                    <a:pt x="3848" y="2772"/>
                  </a:lnTo>
                  <a:lnTo>
                    <a:pt x="3821" y="2772"/>
                  </a:lnTo>
                  <a:lnTo>
                    <a:pt x="3812" y="2763"/>
                  </a:lnTo>
                  <a:lnTo>
                    <a:pt x="3803" y="2736"/>
                  </a:lnTo>
                  <a:lnTo>
                    <a:pt x="3812" y="2708"/>
                  </a:lnTo>
                  <a:lnTo>
                    <a:pt x="3812" y="2690"/>
                  </a:lnTo>
                  <a:lnTo>
                    <a:pt x="3803" y="2654"/>
                  </a:lnTo>
                  <a:lnTo>
                    <a:pt x="3784" y="2627"/>
                  </a:lnTo>
                  <a:lnTo>
                    <a:pt x="3775" y="2627"/>
                  </a:lnTo>
                  <a:lnTo>
                    <a:pt x="3748" y="2645"/>
                  </a:lnTo>
                  <a:lnTo>
                    <a:pt x="3739" y="2654"/>
                  </a:lnTo>
                  <a:lnTo>
                    <a:pt x="3730" y="2681"/>
                  </a:lnTo>
                  <a:lnTo>
                    <a:pt x="3721" y="2699"/>
                  </a:lnTo>
                  <a:lnTo>
                    <a:pt x="3694" y="2717"/>
                  </a:lnTo>
                  <a:lnTo>
                    <a:pt x="3676" y="2736"/>
                  </a:lnTo>
                  <a:lnTo>
                    <a:pt x="3657" y="2772"/>
                  </a:lnTo>
                  <a:lnTo>
                    <a:pt x="3648" y="2799"/>
                  </a:lnTo>
                  <a:lnTo>
                    <a:pt x="3621" y="2817"/>
                  </a:lnTo>
                  <a:lnTo>
                    <a:pt x="3594" y="2826"/>
                  </a:lnTo>
                  <a:lnTo>
                    <a:pt x="3576" y="2817"/>
                  </a:lnTo>
                  <a:lnTo>
                    <a:pt x="3539" y="2817"/>
                  </a:lnTo>
                  <a:lnTo>
                    <a:pt x="3476" y="2817"/>
                  </a:lnTo>
                  <a:lnTo>
                    <a:pt x="3412" y="2808"/>
                  </a:lnTo>
                  <a:lnTo>
                    <a:pt x="3376" y="2808"/>
                  </a:lnTo>
                  <a:lnTo>
                    <a:pt x="3340" y="2781"/>
                  </a:lnTo>
                  <a:lnTo>
                    <a:pt x="3331" y="2763"/>
                  </a:lnTo>
                  <a:lnTo>
                    <a:pt x="3294" y="2754"/>
                  </a:lnTo>
                  <a:lnTo>
                    <a:pt x="3249" y="2745"/>
                  </a:lnTo>
                  <a:lnTo>
                    <a:pt x="3222" y="2745"/>
                  </a:lnTo>
                  <a:lnTo>
                    <a:pt x="3167" y="2763"/>
                  </a:lnTo>
                  <a:lnTo>
                    <a:pt x="3131" y="2781"/>
                  </a:lnTo>
                  <a:lnTo>
                    <a:pt x="3104" y="2808"/>
                  </a:lnTo>
                  <a:lnTo>
                    <a:pt x="3068" y="2836"/>
                  </a:lnTo>
                  <a:lnTo>
                    <a:pt x="3040" y="2854"/>
                  </a:lnTo>
                  <a:lnTo>
                    <a:pt x="3031" y="2890"/>
                  </a:lnTo>
                  <a:lnTo>
                    <a:pt x="3031" y="2908"/>
                  </a:lnTo>
                  <a:lnTo>
                    <a:pt x="3004" y="3017"/>
                  </a:lnTo>
                  <a:lnTo>
                    <a:pt x="2995" y="3054"/>
                  </a:lnTo>
                  <a:lnTo>
                    <a:pt x="2995" y="3090"/>
                  </a:lnTo>
                  <a:lnTo>
                    <a:pt x="3004" y="3117"/>
                  </a:lnTo>
                  <a:lnTo>
                    <a:pt x="3022" y="3126"/>
                  </a:lnTo>
                  <a:lnTo>
                    <a:pt x="3049" y="3145"/>
                  </a:lnTo>
                  <a:lnTo>
                    <a:pt x="3068" y="3154"/>
                  </a:lnTo>
                  <a:lnTo>
                    <a:pt x="3077" y="3172"/>
                  </a:lnTo>
                  <a:lnTo>
                    <a:pt x="3095" y="3181"/>
                  </a:lnTo>
                  <a:lnTo>
                    <a:pt x="3113" y="3217"/>
                  </a:lnTo>
                  <a:lnTo>
                    <a:pt x="3122" y="3235"/>
                  </a:lnTo>
                  <a:lnTo>
                    <a:pt x="3122" y="3245"/>
                  </a:lnTo>
                  <a:lnTo>
                    <a:pt x="3131" y="3272"/>
                  </a:lnTo>
                  <a:lnTo>
                    <a:pt x="3140" y="3317"/>
                  </a:lnTo>
                  <a:lnTo>
                    <a:pt x="3131" y="3354"/>
                  </a:lnTo>
                  <a:lnTo>
                    <a:pt x="3122" y="3390"/>
                  </a:lnTo>
                  <a:lnTo>
                    <a:pt x="3140" y="3408"/>
                  </a:lnTo>
                  <a:lnTo>
                    <a:pt x="3158" y="3417"/>
                  </a:lnTo>
                  <a:lnTo>
                    <a:pt x="3167" y="3426"/>
                  </a:lnTo>
                  <a:lnTo>
                    <a:pt x="3176" y="3445"/>
                  </a:lnTo>
                  <a:lnTo>
                    <a:pt x="3167" y="3472"/>
                  </a:lnTo>
                  <a:lnTo>
                    <a:pt x="3167" y="3508"/>
                  </a:lnTo>
                  <a:lnTo>
                    <a:pt x="3149" y="3535"/>
                  </a:lnTo>
                  <a:lnTo>
                    <a:pt x="3140" y="3554"/>
                  </a:lnTo>
                  <a:lnTo>
                    <a:pt x="3131" y="3572"/>
                  </a:lnTo>
                  <a:lnTo>
                    <a:pt x="3131" y="3626"/>
                  </a:lnTo>
                  <a:lnTo>
                    <a:pt x="3122" y="3635"/>
                  </a:lnTo>
                  <a:lnTo>
                    <a:pt x="3095" y="3654"/>
                  </a:lnTo>
                  <a:lnTo>
                    <a:pt x="3077" y="3672"/>
                  </a:lnTo>
                  <a:lnTo>
                    <a:pt x="3077" y="3699"/>
                  </a:lnTo>
                  <a:lnTo>
                    <a:pt x="3068" y="3735"/>
                  </a:lnTo>
                  <a:lnTo>
                    <a:pt x="3049" y="3763"/>
                  </a:lnTo>
                  <a:lnTo>
                    <a:pt x="3022" y="3763"/>
                  </a:lnTo>
                  <a:lnTo>
                    <a:pt x="2995" y="3772"/>
                  </a:lnTo>
                  <a:lnTo>
                    <a:pt x="2959" y="3781"/>
                  </a:lnTo>
                  <a:lnTo>
                    <a:pt x="2922" y="3790"/>
                  </a:lnTo>
                  <a:lnTo>
                    <a:pt x="2904" y="3817"/>
                  </a:lnTo>
                  <a:lnTo>
                    <a:pt x="2868" y="3835"/>
                  </a:lnTo>
                  <a:lnTo>
                    <a:pt x="2841" y="3835"/>
                  </a:lnTo>
                  <a:lnTo>
                    <a:pt x="2813" y="3835"/>
                  </a:lnTo>
                  <a:lnTo>
                    <a:pt x="2786" y="3826"/>
                  </a:lnTo>
                  <a:lnTo>
                    <a:pt x="2768" y="3835"/>
                  </a:lnTo>
                  <a:lnTo>
                    <a:pt x="2741" y="3844"/>
                  </a:lnTo>
                  <a:lnTo>
                    <a:pt x="2732" y="3872"/>
                  </a:lnTo>
                  <a:lnTo>
                    <a:pt x="2714" y="3953"/>
                  </a:lnTo>
                  <a:lnTo>
                    <a:pt x="2695" y="4017"/>
                  </a:lnTo>
                  <a:lnTo>
                    <a:pt x="2695" y="4072"/>
                  </a:lnTo>
                  <a:lnTo>
                    <a:pt x="2695" y="4090"/>
                  </a:lnTo>
                  <a:lnTo>
                    <a:pt x="2714" y="4117"/>
                  </a:lnTo>
                  <a:lnTo>
                    <a:pt x="2723" y="4144"/>
                  </a:lnTo>
                  <a:lnTo>
                    <a:pt x="2723" y="4163"/>
                  </a:lnTo>
                  <a:lnTo>
                    <a:pt x="2723" y="4181"/>
                  </a:lnTo>
                  <a:lnTo>
                    <a:pt x="2732" y="4208"/>
                  </a:lnTo>
                  <a:lnTo>
                    <a:pt x="2750" y="4226"/>
                  </a:lnTo>
                  <a:lnTo>
                    <a:pt x="2759" y="4244"/>
                  </a:lnTo>
                  <a:lnTo>
                    <a:pt x="2759" y="4281"/>
                  </a:lnTo>
                  <a:lnTo>
                    <a:pt x="2768" y="4299"/>
                  </a:lnTo>
                  <a:lnTo>
                    <a:pt x="2759" y="4308"/>
                  </a:lnTo>
                  <a:lnTo>
                    <a:pt x="2759" y="4317"/>
                  </a:lnTo>
                  <a:lnTo>
                    <a:pt x="2768" y="4317"/>
                  </a:lnTo>
                  <a:lnTo>
                    <a:pt x="2786" y="4326"/>
                  </a:lnTo>
                  <a:lnTo>
                    <a:pt x="2804" y="4317"/>
                  </a:lnTo>
                  <a:lnTo>
                    <a:pt x="2822" y="4299"/>
                  </a:lnTo>
                  <a:lnTo>
                    <a:pt x="2868" y="4335"/>
                  </a:lnTo>
                  <a:lnTo>
                    <a:pt x="2904" y="4353"/>
                  </a:lnTo>
                  <a:lnTo>
                    <a:pt x="2922" y="4381"/>
                  </a:lnTo>
                  <a:lnTo>
                    <a:pt x="2895" y="4399"/>
                  </a:lnTo>
                  <a:lnTo>
                    <a:pt x="2877" y="4408"/>
                  </a:lnTo>
                  <a:lnTo>
                    <a:pt x="2868" y="4444"/>
                  </a:lnTo>
                  <a:lnTo>
                    <a:pt x="2886" y="4472"/>
                  </a:lnTo>
                  <a:lnTo>
                    <a:pt x="2904" y="4499"/>
                  </a:lnTo>
                  <a:lnTo>
                    <a:pt x="2859" y="4553"/>
                  </a:lnTo>
                  <a:lnTo>
                    <a:pt x="2841" y="4581"/>
                  </a:lnTo>
                  <a:lnTo>
                    <a:pt x="2832" y="4608"/>
                  </a:lnTo>
                  <a:lnTo>
                    <a:pt x="2813" y="4653"/>
                  </a:lnTo>
                  <a:lnTo>
                    <a:pt x="2804" y="4653"/>
                  </a:lnTo>
                  <a:lnTo>
                    <a:pt x="2786" y="4662"/>
                  </a:lnTo>
                  <a:lnTo>
                    <a:pt x="2768" y="4662"/>
                  </a:lnTo>
                  <a:lnTo>
                    <a:pt x="2741" y="4681"/>
                  </a:lnTo>
                  <a:lnTo>
                    <a:pt x="2723" y="4681"/>
                  </a:lnTo>
                  <a:lnTo>
                    <a:pt x="2705" y="4699"/>
                  </a:lnTo>
                  <a:lnTo>
                    <a:pt x="2695" y="4717"/>
                  </a:lnTo>
                  <a:lnTo>
                    <a:pt x="2695" y="4735"/>
                  </a:lnTo>
                  <a:lnTo>
                    <a:pt x="2705" y="4853"/>
                  </a:lnTo>
                  <a:lnTo>
                    <a:pt x="2723" y="4890"/>
                  </a:lnTo>
                  <a:lnTo>
                    <a:pt x="2741" y="4917"/>
                  </a:lnTo>
                  <a:lnTo>
                    <a:pt x="2768" y="4935"/>
                  </a:lnTo>
                  <a:lnTo>
                    <a:pt x="2786" y="4944"/>
                  </a:lnTo>
                  <a:lnTo>
                    <a:pt x="2804" y="4962"/>
                  </a:lnTo>
                  <a:lnTo>
                    <a:pt x="2804" y="4990"/>
                  </a:lnTo>
                  <a:lnTo>
                    <a:pt x="2813" y="5008"/>
                  </a:lnTo>
                  <a:lnTo>
                    <a:pt x="2841" y="5026"/>
                  </a:lnTo>
                  <a:lnTo>
                    <a:pt x="2868" y="5035"/>
                  </a:lnTo>
                  <a:lnTo>
                    <a:pt x="2895" y="5053"/>
                  </a:lnTo>
                  <a:lnTo>
                    <a:pt x="2895" y="5080"/>
                  </a:lnTo>
                  <a:lnTo>
                    <a:pt x="2886" y="5117"/>
                  </a:lnTo>
                  <a:lnTo>
                    <a:pt x="2886" y="5144"/>
                  </a:lnTo>
                  <a:lnTo>
                    <a:pt x="2895" y="5153"/>
                  </a:lnTo>
                  <a:lnTo>
                    <a:pt x="2904" y="5153"/>
                  </a:lnTo>
                  <a:lnTo>
                    <a:pt x="2922" y="5162"/>
                  </a:lnTo>
                  <a:lnTo>
                    <a:pt x="2931" y="5162"/>
                  </a:lnTo>
                  <a:lnTo>
                    <a:pt x="2940" y="5162"/>
                  </a:lnTo>
                  <a:lnTo>
                    <a:pt x="2922" y="5208"/>
                  </a:lnTo>
                  <a:lnTo>
                    <a:pt x="2841" y="5262"/>
                  </a:lnTo>
                  <a:lnTo>
                    <a:pt x="2786" y="5253"/>
                  </a:lnTo>
                  <a:lnTo>
                    <a:pt x="2759" y="5244"/>
                  </a:lnTo>
                  <a:lnTo>
                    <a:pt x="2695" y="5217"/>
                  </a:lnTo>
                  <a:lnTo>
                    <a:pt x="2668" y="5208"/>
                  </a:lnTo>
                  <a:lnTo>
                    <a:pt x="2632" y="5190"/>
                  </a:lnTo>
                  <a:lnTo>
                    <a:pt x="2614" y="5171"/>
                  </a:lnTo>
                  <a:lnTo>
                    <a:pt x="2605" y="5153"/>
                  </a:lnTo>
                  <a:lnTo>
                    <a:pt x="2587" y="5117"/>
                  </a:lnTo>
                  <a:lnTo>
                    <a:pt x="2568" y="5090"/>
                  </a:lnTo>
                  <a:lnTo>
                    <a:pt x="2559" y="5071"/>
                  </a:lnTo>
                  <a:lnTo>
                    <a:pt x="2559" y="5044"/>
                  </a:lnTo>
                  <a:lnTo>
                    <a:pt x="2568" y="4990"/>
                  </a:lnTo>
                  <a:lnTo>
                    <a:pt x="2568" y="4971"/>
                  </a:lnTo>
                  <a:lnTo>
                    <a:pt x="2568" y="4953"/>
                  </a:lnTo>
                  <a:lnTo>
                    <a:pt x="2559" y="4935"/>
                  </a:lnTo>
                  <a:lnTo>
                    <a:pt x="2523" y="4935"/>
                  </a:lnTo>
                  <a:lnTo>
                    <a:pt x="2505" y="4935"/>
                  </a:lnTo>
                  <a:lnTo>
                    <a:pt x="2496" y="4944"/>
                  </a:lnTo>
                  <a:lnTo>
                    <a:pt x="2496" y="4971"/>
                  </a:lnTo>
                  <a:lnTo>
                    <a:pt x="2478" y="4990"/>
                  </a:lnTo>
                  <a:lnTo>
                    <a:pt x="2469" y="4990"/>
                  </a:lnTo>
                  <a:lnTo>
                    <a:pt x="2441" y="4990"/>
                  </a:lnTo>
                  <a:lnTo>
                    <a:pt x="2414" y="4971"/>
                  </a:lnTo>
                  <a:lnTo>
                    <a:pt x="2405" y="4944"/>
                  </a:lnTo>
                  <a:lnTo>
                    <a:pt x="2396" y="4917"/>
                  </a:lnTo>
                  <a:lnTo>
                    <a:pt x="2387" y="4890"/>
                  </a:lnTo>
                  <a:lnTo>
                    <a:pt x="2378" y="4844"/>
                  </a:lnTo>
                  <a:lnTo>
                    <a:pt x="2369" y="4799"/>
                  </a:lnTo>
                  <a:lnTo>
                    <a:pt x="2342" y="4771"/>
                  </a:lnTo>
                  <a:lnTo>
                    <a:pt x="2314" y="4753"/>
                  </a:lnTo>
                  <a:lnTo>
                    <a:pt x="2305" y="4726"/>
                  </a:lnTo>
                  <a:lnTo>
                    <a:pt x="2287" y="4708"/>
                  </a:lnTo>
                  <a:lnTo>
                    <a:pt x="2278" y="4690"/>
                  </a:lnTo>
                  <a:lnTo>
                    <a:pt x="2242" y="4681"/>
                  </a:lnTo>
                  <a:lnTo>
                    <a:pt x="2196" y="4662"/>
                  </a:lnTo>
                  <a:lnTo>
                    <a:pt x="2196" y="4681"/>
                  </a:lnTo>
                  <a:lnTo>
                    <a:pt x="2169" y="4681"/>
                  </a:lnTo>
                  <a:lnTo>
                    <a:pt x="2096" y="4681"/>
                  </a:lnTo>
                  <a:lnTo>
                    <a:pt x="2096" y="4608"/>
                  </a:lnTo>
                  <a:lnTo>
                    <a:pt x="2087" y="4562"/>
                  </a:lnTo>
                  <a:lnTo>
                    <a:pt x="2087" y="4517"/>
                  </a:lnTo>
                  <a:lnTo>
                    <a:pt x="2069" y="4472"/>
                  </a:lnTo>
                  <a:lnTo>
                    <a:pt x="2060" y="4462"/>
                  </a:lnTo>
                  <a:lnTo>
                    <a:pt x="2024" y="4472"/>
                  </a:lnTo>
                  <a:lnTo>
                    <a:pt x="2006" y="4472"/>
                  </a:lnTo>
                  <a:lnTo>
                    <a:pt x="1988" y="4462"/>
                  </a:lnTo>
                  <a:lnTo>
                    <a:pt x="1960" y="4435"/>
                  </a:lnTo>
                  <a:lnTo>
                    <a:pt x="1933" y="4408"/>
                  </a:lnTo>
                  <a:lnTo>
                    <a:pt x="1906" y="4372"/>
                  </a:lnTo>
                  <a:lnTo>
                    <a:pt x="1897" y="4344"/>
                  </a:lnTo>
                  <a:lnTo>
                    <a:pt x="1906" y="4308"/>
                  </a:lnTo>
                  <a:lnTo>
                    <a:pt x="1897" y="4272"/>
                  </a:lnTo>
                  <a:lnTo>
                    <a:pt x="1861" y="4253"/>
                  </a:lnTo>
                  <a:lnTo>
                    <a:pt x="1833" y="4253"/>
                  </a:lnTo>
                  <a:lnTo>
                    <a:pt x="1797" y="4262"/>
                  </a:lnTo>
                  <a:lnTo>
                    <a:pt x="1770" y="4272"/>
                  </a:lnTo>
                  <a:lnTo>
                    <a:pt x="1752" y="4272"/>
                  </a:lnTo>
                  <a:lnTo>
                    <a:pt x="1733" y="4281"/>
                  </a:lnTo>
                  <a:lnTo>
                    <a:pt x="1697" y="4290"/>
                  </a:lnTo>
                  <a:lnTo>
                    <a:pt x="1679" y="4299"/>
                  </a:lnTo>
                  <a:lnTo>
                    <a:pt x="1670" y="4299"/>
                  </a:lnTo>
                  <a:lnTo>
                    <a:pt x="1652" y="4290"/>
                  </a:lnTo>
                  <a:lnTo>
                    <a:pt x="1634" y="4272"/>
                  </a:lnTo>
                  <a:lnTo>
                    <a:pt x="1615" y="4253"/>
                  </a:lnTo>
                  <a:lnTo>
                    <a:pt x="1625" y="4235"/>
                  </a:lnTo>
                  <a:lnTo>
                    <a:pt x="1615" y="4208"/>
                  </a:lnTo>
                  <a:lnTo>
                    <a:pt x="1588" y="4181"/>
                  </a:lnTo>
                  <a:lnTo>
                    <a:pt x="1570" y="4172"/>
                  </a:lnTo>
                  <a:lnTo>
                    <a:pt x="1543" y="4144"/>
                  </a:lnTo>
                  <a:lnTo>
                    <a:pt x="1507" y="4099"/>
                  </a:lnTo>
                  <a:lnTo>
                    <a:pt x="1525" y="4090"/>
                  </a:lnTo>
                  <a:lnTo>
                    <a:pt x="1543" y="4072"/>
                  </a:lnTo>
                  <a:lnTo>
                    <a:pt x="1561" y="4044"/>
                  </a:lnTo>
                  <a:lnTo>
                    <a:pt x="1552" y="4017"/>
                  </a:lnTo>
                  <a:lnTo>
                    <a:pt x="1543" y="3999"/>
                  </a:lnTo>
                  <a:lnTo>
                    <a:pt x="1507" y="4026"/>
                  </a:lnTo>
                  <a:lnTo>
                    <a:pt x="1488" y="4035"/>
                  </a:lnTo>
                  <a:lnTo>
                    <a:pt x="1470" y="4063"/>
                  </a:lnTo>
                  <a:lnTo>
                    <a:pt x="1461" y="4072"/>
                  </a:lnTo>
                  <a:lnTo>
                    <a:pt x="1461" y="4090"/>
                  </a:lnTo>
                  <a:lnTo>
                    <a:pt x="1470" y="4144"/>
                  </a:lnTo>
                  <a:lnTo>
                    <a:pt x="1470" y="4190"/>
                  </a:lnTo>
                  <a:lnTo>
                    <a:pt x="1470" y="4226"/>
                  </a:lnTo>
                  <a:lnTo>
                    <a:pt x="1443" y="4226"/>
                  </a:lnTo>
                  <a:lnTo>
                    <a:pt x="1416" y="4217"/>
                  </a:lnTo>
                  <a:lnTo>
                    <a:pt x="1398" y="4199"/>
                  </a:lnTo>
                  <a:lnTo>
                    <a:pt x="1389" y="4163"/>
                  </a:lnTo>
                  <a:lnTo>
                    <a:pt x="1380" y="4153"/>
                  </a:lnTo>
                  <a:lnTo>
                    <a:pt x="1352" y="4144"/>
                  </a:lnTo>
                  <a:lnTo>
                    <a:pt x="1216" y="4144"/>
                  </a:lnTo>
                  <a:lnTo>
                    <a:pt x="1180" y="4144"/>
                  </a:lnTo>
                  <a:lnTo>
                    <a:pt x="1144" y="4153"/>
                  </a:lnTo>
                  <a:lnTo>
                    <a:pt x="1107" y="4163"/>
                  </a:lnTo>
                  <a:lnTo>
                    <a:pt x="1071" y="4153"/>
                  </a:lnTo>
                  <a:lnTo>
                    <a:pt x="1035" y="4163"/>
                  </a:lnTo>
                  <a:lnTo>
                    <a:pt x="1017" y="4190"/>
                  </a:lnTo>
                  <a:lnTo>
                    <a:pt x="1007" y="4217"/>
                  </a:lnTo>
                  <a:lnTo>
                    <a:pt x="998" y="4244"/>
                  </a:lnTo>
                  <a:lnTo>
                    <a:pt x="971" y="4262"/>
                  </a:lnTo>
                  <a:lnTo>
                    <a:pt x="944" y="4262"/>
                  </a:lnTo>
                  <a:lnTo>
                    <a:pt x="926" y="4253"/>
                  </a:lnTo>
                  <a:lnTo>
                    <a:pt x="889" y="4262"/>
                  </a:lnTo>
                  <a:lnTo>
                    <a:pt x="853" y="4281"/>
                  </a:lnTo>
                  <a:lnTo>
                    <a:pt x="826" y="4290"/>
                  </a:lnTo>
                  <a:lnTo>
                    <a:pt x="799" y="4272"/>
                  </a:lnTo>
                  <a:lnTo>
                    <a:pt x="781" y="4253"/>
                  </a:lnTo>
                  <a:lnTo>
                    <a:pt x="735" y="4262"/>
                  </a:lnTo>
                  <a:lnTo>
                    <a:pt x="699" y="4290"/>
                  </a:lnTo>
                  <a:lnTo>
                    <a:pt x="672" y="4317"/>
                  </a:lnTo>
                  <a:lnTo>
                    <a:pt x="626" y="4353"/>
                  </a:lnTo>
                  <a:lnTo>
                    <a:pt x="617" y="4399"/>
                  </a:lnTo>
                  <a:lnTo>
                    <a:pt x="599" y="4435"/>
                  </a:lnTo>
                  <a:lnTo>
                    <a:pt x="572" y="4435"/>
                  </a:lnTo>
                  <a:lnTo>
                    <a:pt x="536" y="4435"/>
                  </a:lnTo>
                  <a:lnTo>
                    <a:pt x="499" y="4453"/>
                  </a:lnTo>
                  <a:lnTo>
                    <a:pt x="463" y="4472"/>
                  </a:lnTo>
                  <a:lnTo>
                    <a:pt x="408" y="4481"/>
                  </a:lnTo>
                  <a:lnTo>
                    <a:pt x="390" y="4462"/>
                  </a:lnTo>
                  <a:lnTo>
                    <a:pt x="390" y="4444"/>
                  </a:lnTo>
                  <a:lnTo>
                    <a:pt x="399" y="4426"/>
                  </a:lnTo>
                  <a:lnTo>
                    <a:pt x="408" y="4408"/>
                  </a:lnTo>
                  <a:lnTo>
                    <a:pt x="418" y="4381"/>
                  </a:lnTo>
                  <a:lnTo>
                    <a:pt x="408" y="4362"/>
                  </a:lnTo>
                  <a:lnTo>
                    <a:pt x="381" y="4353"/>
                  </a:lnTo>
                  <a:lnTo>
                    <a:pt x="363" y="4335"/>
                  </a:lnTo>
                  <a:lnTo>
                    <a:pt x="318" y="4335"/>
                  </a:lnTo>
                  <a:lnTo>
                    <a:pt x="290" y="4335"/>
                  </a:lnTo>
                  <a:lnTo>
                    <a:pt x="127" y="4344"/>
                  </a:lnTo>
                  <a:lnTo>
                    <a:pt x="154" y="4281"/>
                  </a:lnTo>
                  <a:lnTo>
                    <a:pt x="154" y="4262"/>
                  </a:lnTo>
                  <a:lnTo>
                    <a:pt x="173" y="4244"/>
                  </a:lnTo>
                  <a:lnTo>
                    <a:pt x="173" y="4226"/>
                  </a:lnTo>
                  <a:lnTo>
                    <a:pt x="182" y="4208"/>
                  </a:lnTo>
                  <a:lnTo>
                    <a:pt x="173" y="4190"/>
                  </a:lnTo>
                  <a:lnTo>
                    <a:pt x="163" y="4172"/>
                  </a:lnTo>
                  <a:lnTo>
                    <a:pt x="154" y="4144"/>
                  </a:lnTo>
                  <a:lnTo>
                    <a:pt x="145" y="4135"/>
                  </a:lnTo>
                  <a:lnTo>
                    <a:pt x="127" y="4117"/>
                  </a:lnTo>
                  <a:lnTo>
                    <a:pt x="118" y="4099"/>
                  </a:lnTo>
                  <a:lnTo>
                    <a:pt x="136" y="4090"/>
                  </a:lnTo>
                  <a:lnTo>
                    <a:pt x="154" y="4081"/>
                  </a:lnTo>
                  <a:lnTo>
                    <a:pt x="182" y="4090"/>
                  </a:lnTo>
                  <a:lnTo>
                    <a:pt x="200" y="4099"/>
                  </a:lnTo>
                  <a:lnTo>
                    <a:pt x="209" y="4099"/>
                  </a:lnTo>
                  <a:lnTo>
                    <a:pt x="227" y="4081"/>
                  </a:lnTo>
                  <a:lnTo>
                    <a:pt x="236" y="4053"/>
                  </a:lnTo>
                  <a:lnTo>
                    <a:pt x="218" y="4035"/>
                  </a:lnTo>
                  <a:lnTo>
                    <a:pt x="191" y="4017"/>
                  </a:lnTo>
                  <a:lnTo>
                    <a:pt x="173" y="3999"/>
                  </a:lnTo>
                  <a:lnTo>
                    <a:pt x="163" y="3963"/>
                  </a:lnTo>
                  <a:lnTo>
                    <a:pt x="173" y="3917"/>
                  </a:lnTo>
                  <a:lnTo>
                    <a:pt x="182" y="3872"/>
                  </a:lnTo>
                  <a:lnTo>
                    <a:pt x="209" y="3844"/>
                  </a:lnTo>
                  <a:lnTo>
                    <a:pt x="218" y="3817"/>
                  </a:lnTo>
                  <a:lnTo>
                    <a:pt x="245" y="3790"/>
                  </a:lnTo>
                  <a:lnTo>
                    <a:pt x="281" y="3763"/>
                  </a:lnTo>
                  <a:lnTo>
                    <a:pt x="345" y="3735"/>
                  </a:lnTo>
                  <a:lnTo>
                    <a:pt x="399" y="3708"/>
                  </a:lnTo>
                  <a:lnTo>
                    <a:pt x="427" y="3699"/>
                  </a:lnTo>
                  <a:lnTo>
                    <a:pt x="481" y="3690"/>
                  </a:lnTo>
                  <a:lnTo>
                    <a:pt x="499" y="3699"/>
                  </a:lnTo>
                  <a:lnTo>
                    <a:pt x="508" y="3708"/>
                  </a:lnTo>
                  <a:lnTo>
                    <a:pt x="536" y="3717"/>
                  </a:lnTo>
                  <a:lnTo>
                    <a:pt x="554" y="3726"/>
                  </a:lnTo>
                  <a:lnTo>
                    <a:pt x="581" y="3726"/>
                  </a:lnTo>
                  <a:lnTo>
                    <a:pt x="590" y="3708"/>
                  </a:lnTo>
                  <a:lnTo>
                    <a:pt x="608" y="3681"/>
                  </a:lnTo>
                  <a:lnTo>
                    <a:pt x="635" y="3654"/>
                  </a:lnTo>
                  <a:lnTo>
                    <a:pt x="644" y="3617"/>
                  </a:lnTo>
                  <a:lnTo>
                    <a:pt x="663" y="3563"/>
                  </a:lnTo>
                  <a:lnTo>
                    <a:pt x="663" y="3526"/>
                  </a:lnTo>
                  <a:lnTo>
                    <a:pt x="672" y="3508"/>
                  </a:lnTo>
                  <a:lnTo>
                    <a:pt x="699" y="3472"/>
                  </a:lnTo>
                  <a:lnTo>
                    <a:pt x="717" y="3435"/>
                  </a:lnTo>
                  <a:lnTo>
                    <a:pt x="744" y="3417"/>
                  </a:lnTo>
                  <a:lnTo>
                    <a:pt x="762" y="3390"/>
                  </a:lnTo>
                  <a:lnTo>
                    <a:pt x="799" y="3354"/>
                  </a:lnTo>
                  <a:lnTo>
                    <a:pt x="781" y="3326"/>
                  </a:lnTo>
                  <a:lnTo>
                    <a:pt x="735" y="3290"/>
                  </a:lnTo>
                  <a:lnTo>
                    <a:pt x="681" y="3263"/>
                  </a:lnTo>
                  <a:lnTo>
                    <a:pt x="644" y="3272"/>
                  </a:lnTo>
                  <a:lnTo>
                    <a:pt x="590" y="3272"/>
                  </a:lnTo>
                  <a:lnTo>
                    <a:pt x="572" y="3281"/>
                  </a:lnTo>
                  <a:lnTo>
                    <a:pt x="572" y="3254"/>
                  </a:lnTo>
                  <a:lnTo>
                    <a:pt x="563" y="3245"/>
                  </a:lnTo>
                  <a:lnTo>
                    <a:pt x="563" y="3235"/>
                  </a:lnTo>
                  <a:lnTo>
                    <a:pt x="526" y="3226"/>
                  </a:lnTo>
                  <a:lnTo>
                    <a:pt x="472" y="3217"/>
                  </a:lnTo>
                  <a:lnTo>
                    <a:pt x="427" y="3226"/>
                  </a:lnTo>
                  <a:lnTo>
                    <a:pt x="381" y="3226"/>
                  </a:lnTo>
                  <a:lnTo>
                    <a:pt x="336" y="3226"/>
                  </a:lnTo>
                  <a:lnTo>
                    <a:pt x="290" y="3226"/>
                  </a:lnTo>
                  <a:lnTo>
                    <a:pt x="227" y="3226"/>
                  </a:lnTo>
                  <a:lnTo>
                    <a:pt x="163" y="3226"/>
                  </a:lnTo>
                  <a:lnTo>
                    <a:pt x="109" y="3226"/>
                  </a:lnTo>
                  <a:lnTo>
                    <a:pt x="73" y="3226"/>
                  </a:lnTo>
                  <a:lnTo>
                    <a:pt x="36" y="3208"/>
                  </a:lnTo>
                  <a:lnTo>
                    <a:pt x="27" y="3199"/>
                  </a:lnTo>
                  <a:lnTo>
                    <a:pt x="18" y="3181"/>
                  </a:lnTo>
                  <a:lnTo>
                    <a:pt x="9" y="3163"/>
                  </a:lnTo>
                  <a:lnTo>
                    <a:pt x="0" y="3135"/>
                  </a:lnTo>
                  <a:lnTo>
                    <a:pt x="27" y="3045"/>
                  </a:lnTo>
                  <a:lnTo>
                    <a:pt x="55" y="3026"/>
                  </a:lnTo>
                  <a:lnTo>
                    <a:pt x="55" y="3017"/>
                  </a:lnTo>
                  <a:lnTo>
                    <a:pt x="55" y="2990"/>
                  </a:lnTo>
                  <a:lnTo>
                    <a:pt x="36" y="2963"/>
                  </a:lnTo>
                  <a:lnTo>
                    <a:pt x="45" y="2926"/>
                  </a:lnTo>
                  <a:lnTo>
                    <a:pt x="73" y="2890"/>
                  </a:lnTo>
                  <a:lnTo>
                    <a:pt x="100" y="2845"/>
                  </a:lnTo>
                  <a:lnTo>
                    <a:pt x="118" y="2817"/>
                  </a:lnTo>
                  <a:lnTo>
                    <a:pt x="136" y="2781"/>
                  </a:lnTo>
                  <a:lnTo>
                    <a:pt x="136" y="2763"/>
                  </a:lnTo>
                  <a:lnTo>
                    <a:pt x="136" y="2745"/>
                  </a:lnTo>
                  <a:lnTo>
                    <a:pt x="127" y="2708"/>
                  </a:lnTo>
                  <a:lnTo>
                    <a:pt x="127" y="2681"/>
                  </a:lnTo>
                  <a:lnTo>
                    <a:pt x="136" y="2654"/>
                  </a:lnTo>
                  <a:lnTo>
                    <a:pt x="145" y="2627"/>
                  </a:lnTo>
                  <a:lnTo>
                    <a:pt x="173" y="2617"/>
                  </a:lnTo>
                  <a:lnTo>
                    <a:pt x="200" y="2617"/>
                  </a:lnTo>
                  <a:lnTo>
                    <a:pt x="236" y="2608"/>
                  </a:lnTo>
                  <a:lnTo>
                    <a:pt x="281" y="2599"/>
                  </a:lnTo>
                  <a:lnTo>
                    <a:pt x="309" y="2599"/>
                  </a:lnTo>
                  <a:lnTo>
                    <a:pt x="345" y="2599"/>
                  </a:lnTo>
                  <a:lnTo>
                    <a:pt x="363" y="2599"/>
                  </a:lnTo>
                  <a:lnTo>
                    <a:pt x="381" y="2590"/>
                  </a:lnTo>
                  <a:lnTo>
                    <a:pt x="390" y="2563"/>
                  </a:lnTo>
                  <a:lnTo>
                    <a:pt x="381" y="2527"/>
                  </a:lnTo>
                  <a:lnTo>
                    <a:pt x="418" y="2490"/>
                  </a:lnTo>
                  <a:lnTo>
                    <a:pt x="445" y="2463"/>
                  </a:lnTo>
                  <a:lnTo>
                    <a:pt x="499" y="2445"/>
                  </a:lnTo>
                  <a:lnTo>
                    <a:pt x="536" y="2417"/>
                  </a:lnTo>
                  <a:lnTo>
                    <a:pt x="563" y="2336"/>
                  </a:lnTo>
                  <a:lnTo>
                    <a:pt x="572" y="2318"/>
                  </a:lnTo>
                  <a:lnTo>
                    <a:pt x="617" y="2308"/>
                  </a:lnTo>
                  <a:lnTo>
                    <a:pt x="672" y="2290"/>
                  </a:lnTo>
                  <a:lnTo>
                    <a:pt x="672" y="2245"/>
                  </a:lnTo>
                  <a:lnTo>
                    <a:pt x="672" y="2181"/>
                  </a:lnTo>
                  <a:lnTo>
                    <a:pt x="653" y="2118"/>
                  </a:lnTo>
                  <a:lnTo>
                    <a:pt x="590" y="2063"/>
                  </a:lnTo>
                  <a:lnTo>
                    <a:pt x="545" y="1999"/>
                  </a:lnTo>
                  <a:lnTo>
                    <a:pt x="536" y="1927"/>
                  </a:lnTo>
                  <a:lnTo>
                    <a:pt x="526" y="1890"/>
                  </a:lnTo>
                  <a:lnTo>
                    <a:pt x="481" y="1845"/>
                  </a:lnTo>
                  <a:lnTo>
                    <a:pt x="427" y="1809"/>
                  </a:lnTo>
                  <a:lnTo>
                    <a:pt x="418" y="1754"/>
                  </a:lnTo>
                  <a:lnTo>
                    <a:pt x="436" y="1672"/>
                  </a:lnTo>
                  <a:lnTo>
                    <a:pt x="445" y="1627"/>
                  </a:lnTo>
                  <a:lnTo>
                    <a:pt x="454" y="1600"/>
                  </a:lnTo>
                  <a:lnTo>
                    <a:pt x="445" y="1554"/>
                  </a:lnTo>
                  <a:lnTo>
                    <a:pt x="481" y="1472"/>
                  </a:lnTo>
                  <a:lnTo>
                    <a:pt x="481" y="1445"/>
                  </a:lnTo>
                  <a:lnTo>
                    <a:pt x="490" y="1427"/>
                  </a:lnTo>
                  <a:lnTo>
                    <a:pt x="481" y="1409"/>
                  </a:lnTo>
                  <a:lnTo>
                    <a:pt x="472" y="1381"/>
                  </a:lnTo>
                  <a:lnTo>
                    <a:pt x="445" y="1372"/>
                  </a:lnTo>
                  <a:lnTo>
                    <a:pt x="408" y="1363"/>
                  </a:lnTo>
                  <a:lnTo>
                    <a:pt x="381" y="1345"/>
                  </a:lnTo>
                  <a:lnTo>
                    <a:pt x="354" y="1345"/>
                  </a:lnTo>
                  <a:lnTo>
                    <a:pt x="336" y="1336"/>
                  </a:lnTo>
                  <a:lnTo>
                    <a:pt x="327" y="1309"/>
                  </a:lnTo>
                  <a:lnTo>
                    <a:pt x="336" y="1272"/>
                  </a:lnTo>
                  <a:lnTo>
                    <a:pt x="354" y="1209"/>
                  </a:lnTo>
                  <a:lnTo>
                    <a:pt x="372" y="1172"/>
                  </a:lnTo>
                  <a:lnTo>
                    <a:pt x="381" y="1136"/>
                  </a:lnTo>
                  <a:lnTo>
                    <a:pt x="408" y="1081"/>
                  </a:lnTo>
                  <a:lnTo>
                    <a:pt x="418" y="1045"/>
                  </a:lnTo>
                  <a:lnTo>
                    <a:pt x="427" y="1018"/>
                  </a:lnTo>
                  <a:lnTo>
                    <a:pt x="418" y="991"/>
                  </a:lnTo>
                  <a:lnTo>
                    <a:pt x="418" y="972"/>
                  </a:lnTo>
                  <a:lnTo>
                    <a:pt x="399" y="963"/>
                  </a:lnTo>
                  <a:lnTo>
                    <a:pt x="381" y="972"/>
                  </a:lnTo>
                  <a:lnTo>
                    <a:pt x="363" y="981"/>
                  </a:lnTo>
                  <a:lnTo>
                    <a:pt x="345" y="1009"/>
                  </a:lnTo>
                  <a:lnTo>
                    <a:pt x="336" y="1018"/>
                  </a:lnTo>
                  <a:lnTo>
                    <a:pt x="318" y="1018"/>
                  </a:lnTo>
                  <a:lnTo>
                    <a:pt x="263" y="1009"/>
                  </a:lnTo>
                  <a:lnTo>
                    <a:pt x="245" y="1027"/>
                  </a:lnTo>
                  <a:lnTo>
                    <a:pt x="209" y="1018"/>
                  </a:lnTo>
                  <a:lnTo>
                    <a:pt x="163" y="1018"/>
                  </a:lnTo>
                  <a:lnTo>
                    <a:pt x="145" y="1009"/>
                  </a:lnTo>
                  <a:lnTo>
                    <a:pt x="127" y="1009"/>
                  </a:lnTo>
                  <a:lnTo>
                    <a:pt x="118" y="1000"/>
                  </a:lnTo>
                  <a:lnTo>
                    <a:pt x="109" y="981"/>
                  </a:lnTo>
                  <a:lnTo>
                    <a:pt x="100" y="954"/>
                  </a:lnTo>
                  <a:lnTo>
                    <a:pt x="73" y="927"/>
                  </a:lnTo>
                  <a:lnTo>
                    <a:pt x="64" y="900"/>
                  </a:lnTo>
                  <a:lnTo>
                    <a:pt x="64" y="872"/>
                  </a:lnTo>
                  <a:lnTo>
                    <a:pt x="73" y="854"/>
                  </a:lnTo>
                  <a:lnTo>
                    <a:pt x="91" y="836"/>
                  </a:lnTo>
                  <a:lnTo>
                    <a:pt x="118" y="827"/>
                  </a:lnTo>
                  <a:lnTo>
                    <a:pt x="145" y="827"/>
                  </a:lnTo>
                  <a:lnTo>
                    <a:pt x="191" y="827"/>
                  </a:lnTo>
                  <a:lnTo>
                    <a:pt x="236" y="827"/>
                  </a:lnTo>
                  <a:lnTo>
                    <a:pt x="254" y="827"/>
                  </a:lnTo>
                  <a:lnTo>
                    <a:pt x="281" y="827"/>
                  </a:lnTo>
                  <a:lnTo>
                    <a:pt x="290" y="827"/>
                  </a:lnTo>
                  <a:lnTo>
                    <a:pt x="309" y="818"/>
                  </a:lnTo>
                  <a:lnTo>
                    <a:pt x="336" y="772"/>
                  </a:lnTo>
                  <a:lnTo>
                    <a:pt x="336" y="727"/>
                  </a:lnTo>
                  <a:lnTo>
                    <a:pt x="354" y="663"/>
                  </a:lnTo>
                  <a:lnTo>
                    <a:pt x="363" y="609"/>
                  </a:lnTo>
                  <a:lnTo>
                    <a:pt x="372" y="572"/>
                  </a:lnTo>
                  <a:lnTo>
                    <a:pt x="399" y="536"/>
                  </a:lnTo>
                  <a:lnTo>
                    <a:pt x="418" y="509"/>
                  </a:lnTo>
                  <a:lnTo>
                    <a:pt x="445" y="482"/>
                  </a:lnTo>
                  <a:lnTo>
                    <a:pt x="445" y="463"/>
                  </a:lnTo>
                  <a:lnTo>
                    <a:pt x="445" y="436"/>
                  </a:lnTo>
                  <a:lnTo>
                    <a:pt x="445" y="391"/>
                  </a:lnTo>
                  <a:lnTo>
                    <a:pt x="445" y="354"/>
                  </a:lnTo>
                  <a:lnTo>
                    <a:pt x="463" y="309"/>
                  </a:lnTo>
                  <a:lnTo>
                    <a:pt x="472" y="291"/>
                  </a:lnTo>
                  <a:lnTo>
                    <a:pt x="472" y="273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  <a:ln w="12700">
              <a:solidFill>
                <a:srgbClr val="0D0D0D">
                  <a:alpha val="92940"/>
                </a:srgb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3089" name="Picture 10" descr="http://abali.ru/wp-content/uploads/2014/02/gerb_kirovskoy_oblasti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811" y="132499"/>
              <a:ext cx="443840" cy="59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2" name="AutoShape 6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3" name="AutoShape 8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4" name="AutoShape 10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5" name="AutoShape 12" descr="Картинки по запросу сотрудник увд hbceyj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7136" y="1252152"/>
          <a:ext cx="8707394" cy="4160107"/>
        </p:xfrm>
        <a:graphic>
          <a:graphicData uri="http://schemas.openxmlformats.org/drawingml/2006/table">
            <a:tbl>
              <a:tblPr/>
              <a:tblGrid>
                <a:gridCol w="1367310"/>
                <a:gridCol w="2773752"/>
                <a:gridCol w="4566332"/>
              </a:tblGrid>
              <a:tr h="337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2022/2023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2023/2024 учебный 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Виды федеральной медали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Медаль «За особые успехи в учении»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 Медаль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«За особые успехи в учении»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степени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 Медаль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«За особые успехи в учении»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степени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0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Условия выдачи федеральной медали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Условия выдачи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медали «За особые успехи в учении»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= условия выдачи аттестата о среднем общем образовании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с отличием</a:t>
                      </a:r>
                      <a:endParaRPr lang="ru-RU" sz="1200" dirty="0">
                        <a:solidFill>
                          <a:srgbClr val="00569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 Условия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выдачи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медали «За особые успехи в учении»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степени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= условия выдачи аттестата о среднем общем образовании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отличием красного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цвета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- Условия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выдачи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медали «За особые успехи в учении»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степени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= условия выдачи аттестата о среднем общем образовании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отличием сине-голубого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цвета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73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Цвет федеральной медали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Медаль имеет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золотистый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цвет.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- Медаль</a:t>
                      </a:r>
                      <a:r>
                        <a:rPr lang="ru-RU" sz="1200" u="none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«За 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особые успехи в учении» I степени изготавливается из металла желтого цвета, имеет </a:t>
                      </a:r>
                      <a:r>
                        <a:rPr lang="ru-RU" sz="1200" b="1" u="none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золотистый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цвет.</a:t>
                      </a:r>
                      <a:endParaRPr lang="ru-RU" sz="1200" u="none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- Медаль «За 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особые успехи в учении» II степени изготавливается из металла белого цвета, имеет </a:t>
                      </a:r>
                      <a:r>
                        <a:rPr lang="ru-RU" sz="1200" b="1" u="none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серебристый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цвет.</a:t>
                      </a:r>
                      <a:endParaRPr lang="ru-RU" sz="1200" u="none" dirty="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02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Футляр для федеральной медали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Медаль упаковывается в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пластиковый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футляр </a:t>
                      </a:r>
                      <a:r>
                        <a:rPr lang="ru-RU" sz="1200" b="1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красного цвета</a:t>
                      </a:r>
                      <a:r>
                        <a:rPr lang="ru-RU" sz="1200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 изображением Государственного герба Российской Федерации, в бархатном ложементе футляра – углубление под медаль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Медали упаковываются в </a:t>
                      </a:r>
                      <a:r>
                        <a:rPr lang="ru-RU" sz="1200" b="1" u="none" dirty="0">
                          <a:solidFill>
                            <a:srgbClr val="005696"/>
                          </a:solidFill>
                          <a:latin typeface="Times New Roman"/>
                          <a:ea typeface="Times New Roman"/>
                        </a:rPr>
                        <a:t>пластиковый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 футляр с изображением Государственного герба Российской Федерации, в бархатном ложементе футляра – углубление под медаль.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медали «За 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особые успехи в учении» I степени используется футляр </a:t>
                      </a:r>
                      <a:r>
                        <a:rPr lang="ru-RU" sz="1200" b="1" u="none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красного цвета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, для </a:t>
                      </a:r>
                      <a:r>
                        <a:rPr lang="ru-RU" sz="1200" u="none" dirty="0" smtClean="0">
                          <a:latin typeface="Times New Roman"/>
                          <a:ea typeface="Times New Roman"/>
                        </a:rPr>
                        <a:t>медали «За </a:t>
                      </a:r>
                      <a:r>
                        <a:rPr lang="ru-RU" sz="1200" u="none" dirty="0">
                          <a:latin typeface="Times New Roman"/>
                          <a:ea typeface="Times New Roman"/>
                        </a:rPr>
                        <a:t>особые успехи в учении» II степени – </a:t>
                      </a:r>
                      <a:r>
                        <a:rPr lang="ru-RU" sz="1200" b="1" u="none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синего </a:t>
                      </a:r>
                      <a:r>
                        <a:rPr lang="ru-RU" sz="1200" b="1" u="none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цвета.</a:t>
                      </a:r>
                      <a:endParaRPr lang="ru-RU" sz="1200" u="none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6931"/>
            <a:ext cx="9144000" cy="101598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  <a:lumMod val="100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791325"/>
            <a:ext cx="9144000" cy="666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050131" y="2997355"/>
            <a:ext cx="7333037" cy="105156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b="1" spc="50" dirty="0">
                <a:ln w="11430">
                  <a:solidFill>
                    <a:srgbClr val="E25B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1127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ln>
            <a:miter lim="800000"/>
            <a:headEnd/>
            <a:tailEnd/>
          </a:ln>
        </p:spPr>
        <p:txBody>
          <a:bodyPr rIns="180000"/>
          <a:lstStyle/>
          <a:p>
            <a:fld id="{E2E12174-12B6-45AF-8212-7EA0FDB1F6CD}" type="slidenum">
              <a:rPr lang="en-US" altLang="ru-RU">
                <a:solidFill>
                  <a:srgbClr val="0070C0"/>
                </a:solidFill>
              </a:rPr>
              <a:pPr/>
              <a:t>7</a:t>
            </a:fld>
            <a:endParaRPr lang="en-US" altLang="ru-RU">
              <a:solidFill>
                <a:srgbClr val="0070C0"/>
              </a:solidFill>
            </a:endParaRPr>
          </a:p>
        </p:txBody>
      </p:sp>
      <p:pic>
        <p:nvPicPr>
          <p:cNvPr id="11272" name="Рисунок 7" descr="Флаг и герб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9388"/>
            <a:ext cx="4916488" cy="15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4081</TotalTime>
  <Words>1427</Words>
  <Application>Microsoft Office PowerPoint</Application>
  <PresentationFormat>Экран (4:3)</PresentationFormat>
  <Paragraphs>108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Нормативные правовые акты</vt:lpstr>
      <vt:lpstr>Изменения в порядке проведения ГИА</vt:lpstr>
      <vt:lpstr>Изменения в порядке выдачи аттестата о среднем общем образовании с отличием</vt:lpstr>
      <vt:lpstr>Изменения в описании аттестата о среднем общем образовании с отличием</vt:lpstr>
      <vt:lpstr>Изменения  в порядке выдачи и описании федеральной медали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Шалагинов</dc:creator>
  <cp:lastModifiedBy>saraeva</cp:lastModifiedBy>
  <cp:revision>396</cp:revision>
  <dcterms:created xsi:type="dcterms:W3CDTF">2016-08-16T13:00:33Z</dcterms:created>
  <dcterms:modified xsi:type="dcterms:W3CDTF">2024-01-17T10:09:20Z</dcterms:modified>
</cp:coreProperties>
</file>